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7"/>
  </p:notesMasterIdLst>
  <p:sldIdLst>
    <p:sldId id="264" r:id="rId2"/>
    <p:sldId id="257" r:id="rId3"/>
    <p:sldId id="265" r:id="rId4"/>
    <p:sldId id="266" r:id="rId5"/>
    <p:sldId id="267" r:id="rId6"/>
    <p:sldId id="268" r:id="rId7"/>
    <p:sldId id="269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63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E"/>
    <a:srgbClr val="BACEE3"/>
    <a:srgbClr val="1B5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6"/>
    <p:restoredTop sz="95938"/>
  </p:normalViewPr>
  <p:slideViewPr>
    <p:cSldViewPr snapToGrid="0" snapToObjects="1" showGuides="1">
      <p:cViewPr varScale="1">
        <p:scale>
          <a:sx n="84" d="100"/>
          <a:sy n="84" d="100"/>
        </p:scale>
        <p:origin x="73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82E21-521D-4533-ABDE-568B52DDCF87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7365D9D-421D-43F9-A785-C01E78CA25F9}">
      <dgm:prSet phldrT="[Szöveg]" custT="1"/>
      <dgm:spPr/>
      <dgm:t>
        <a:bodyPr/>
        <a:lstStyle/>
        <a:p>
          <a:r>
            <a:rPr lang="hu-HU" sz="1600" b="1" u="sng" dirty="0"/>
            <a:t>2. modul</a:t>
          </a:r>
        </a:p>
        <a:p>
          <a:r>
            <a:rPr lang="hu-HU" sz="1600" dirty="0"/>
            <a:t>Talaj vízforgalmat gátló tényezők, belvíz és aszály kockázatok – Dobos Endre</a:t>
          </a:r>
        </a:p>
      </dgm:t>
    </dgm:pt>
    <dgm:pt modelId="{320EC555-1949-4D29-8B31-E0BCDBBA385C}" type="parTrans" cxnId="{34F71DC6-6CA8-41AC-8E5C-82716DA5E070}">
      <dgm:prSet/>
      <dgm:spPr/>
      <dgm:t>
        <a:bodyPr/>
        <a:lstStyle/>
        <a:p>
          <a:endParaRPr lang="hu-HU"/>
        </a:p>
      </dgm:t>
    </dgm:pt>
    <dgm:pt modelId="{95DAC539-7353-4970-A42B-BC9E82EB0E59}" type="sibTrans" cxnId="{34F71DC6-6CA8-41AC-8E5C-82716DA5E070}">
      <dgm:prSet/>
      <dgm:spPr/>
      <dgm:t>
        <a:bodyPr/>
        <a:lstStyle/>
        <a:p>
          <a:endParaRPr lang="hu-HU"/>
        </a:p>
      </dgm:t>
    </dgm:pt>
    <dgm:pt modelId="{37A83776-F64D-47B0-996E-F9001696F775}">
      <dgm:prSet phldrT="[Szöveg]" custT="1"/>
      <dgm:spPr/>
      <dgm:t>
        <a:bodyPr/>
        <a:lstStyle/>
        <a:p>
          <a:r>
            <a:rPr lang="hu-HU" sz="1400" dirty="0"/>
            <a:t>Talajtulajdonságok terepi mérése</a:t>
          </a:r>
        </a:p>
      </dgm:t>
    </dgm:pt>
    <dgm:pt modelId="{C482F6B8-BE49-4F6E-BC40-830938A2B23F}" type="parTrans" cxnId="{D41EE631-ACB3-4EA7-A7D2-660AC8E4EE42}">
      <dgm:prSet/>
      <dgm:spPr/>
      <dgm:t>
        <a:bodyPr/>
        <a:lstStyle/>
        <a:p>
          <a:endParaRPr lang="hu-HU"/>
        </a:p>
      </dgm:t>
    </dgm:pt>
    <dgm:pt modelId="{75B0F91E-D40D-44B5-A4C2-FBCD852B6140}" type="sibTrans" cxnId="{D41EE631-ACB3-4EA7-A7D2-660AC8E4EE42}">
      <dgm:prSet/>
      <dgm:spPr/>
      <dgm:t>
        <a:bodyPr/>
        <a:lstStyle/>
        <a:p>
          <a:endParaRPr lang="hu-HU"/>
        </a:p>
      </dgm:t>
    </dgm:pt>
    <dgm:pt modelId="{540DAB51-FCF5-47E4-9791-F927C6D0E25E}">
      <dgm:prSet phldrT="[Szöveg]" custT="1"/>
      <dgm:spPr/>
      <dgm:t>
        <a:bodyPr/>
        <a:lstStyle/>
        <a:p>
          <a:r>
            <a:rPr lang="hu-HU" sz="1400" dirty="0"/>
            <a:t>Talajvíz-, belvíz összefolyás modell</a:t>
          </a:r>
        </a:p>
      </dgm:t>
    </dgm:pt>
    <dgm:pt modelId="{6103457D-8DCA-4849-B777-EF5768C527CF}" type="parTrans" cxnId="{0CB45299-3496-425C-84F0-DA680E463B2A}">
      <dgm:prSet/>
      <dgm:spPr/>
      <dgm:t>
        <a:bodyPr/>
        <a:lstStyle/>
        <a:p>
          <a:endParaRPr lang="hu-HU"/>
        </a:p>
      </dgm:t>
    </dgm:pt>
    <dgm:pt modelId="{38D89ED1-38B8-4BA4-A318-54C89AC6F507}" type="sibTrans" cxnId="{0CB45299-3496-425C-84F0-DA680E463B2A}">
      <dgm:prSet/>
      <dgm:spPr/>
      <dgm:t>
        <a:bodyPr/>
        <a:lstStyle/>
        <a:p>
          <a:endParaRPr lang="hu-HU"/>
        </a:p>
      </dgm:t>
    </dgm:pt>
    <dgm:pt modelId="{D67FD867-49FF-4A86-B6EB-34F32EE00602}">
      <dgm:prSet phldrT="[Szöveg]" custT="1"/>
      <dgm:spPr/>
      <dgm:t>
        <a:bodyPr/>
        <a:lstStyle/>
        <a:p>
          <a:r>
            <a:rPr lang="hu-HU" sz="1400" dirty="0"/>
            <a:t>Porozitás változás és agyagtartalom mérés</a:t>
          </a:r>
        </a:p>
      </dgm:t>
    </dgm:pt>
    <dgm:pt modelId="{E2190593-14DF-48D0-B65A-19462BDD60EA}" type="parTrans" cxnId="{329CC736-AA56-42EB-8DC1-462B58A95ECE}">
      <dgm:prSet/>
      <dgm:spPr/>
      <dgm:t>
        <a:bodyPr/>
        <a:lstStyle/>
        <a:p>
          <a:endParaRPr lang="hu-HU"/>
        </a:p>
      </dgm:t>
    </dgm:pt>
    <dgm:pt modelId="{F1DCBE46-E1B8-468C-A8AF-5E66D4A561AC}" type="sibTrans" cxnId="{329CC736-AA56-42EB-8DC1-462B58A95ECE}">
      <dgm:prSet/>
      <dgm:spPr/>
      <dgm:t>
        <a:bodyPr/>
        <a:lstStyle/>
        <a:p>
          <a:endParaRPr lang="hu-HU"/>
        </a:p>
      </dgm:t>
    </dgm:pt>
    <dgm:pt modelId="{DA0ADEAA-96EA-4640-A5D8-1ED273C0FD40}">
      <dgm:prSet phldrT="[Szöveg]" custT="1"/>
      <dgm:spPr/>
      <dgm:t>
        <a:bodyPr/>
        <a:lstStyle/>
        <a:p>
          <a:r>
            <a:rPr lang="hu-HU" sz="1400" dirty="0"/>
            <a:t>Innovatív vízvizsgálati módszer</a:t>
          </a:r>
        </a:p>
      </dgm:t>
    </dgm:pt>
    <dgm:pt modelId="{B1D4FA89-C244-42AE-BA69-067D9A06894B}" type="parTrans" cxnId="{BF449CFB-CD58-4837-B5EB-90E88F310A6B}">
      <dgm:prSet/>
      <dgm:spPr/>
      <dgm:t>
        <a:bodyPr/>
        <a:lstStyle/>
        <a:p>
          <a:endParaRPr lang="hu-HU"/>
        </a:p>
      </dgm:t>
    </dgm:pt>
    <dgm:pt modelId="{5A3D3222-2581-4E29-BBCF-F6CEBCECA017}" type="sibTrans" cxnId="{BF449CFB-CD58-4837-B5EB-90E88F310A6B}">
      <dgm:prSet/>
      <dgm:spPr/>
      <dgm:t>
        <a:bodyPr/>
        <a:lstStyle/>
        <a:p>
          <a:endParaRPr lang="hu-HU"/>
        </a:p>
      </dgm:t>
    </dgm:pt>
    <dgm:pt modelId="{4A60AF01-2B1F-49E4-BDDE-43A55E0053CC}">
      <dgm:prSet phldrT="[Szöveg]" custT="1"/>
      <dgm:spPr/>
      <dgm:t>
        <a:bodyPr/>
        <a:lstStyle/>
        <a:p>
          <a:r>
            <a:rPr lang="hu-HU" sz="1600" b="1" u="sng" dirty="0"/>
            <a:t>1. modul</a:t>
          </a:r>
        </a:p>
        <a:p>
          <a:r>
            <a:rPr lang="hu-HU" sz="1600" i="0" dirty="0"/>
            <a:t>Szélsőséges időjárási körülmények hatása az </a:t>
          </a:r>
          <a:r>
            <a:rPr lang="hu-HU" sz="1600" i="0" dirty="0" err="1"/>
            <a:t>utánpótlódásra</a:t>
          </a:r>
          <a:r>
            <a:rPr lang="hu-HU" sz="1600" i="0" dirty="0"/>
            <a:t> – Szűcs Péter</a:t>
          </a:r>
        </a:p>
      </dgm:t>
    </dgm:pt>
    <dgm:pt modelId="{93178717-8B43-4ABD-BD14-B71442D9E2CD}" type="parTrans" cxnId="{84B75BD5-EC31-4260-9C36-E57354523EAD}">
      <dgm:prSet/>
      <dgm:spPr/>
      <dgm:t>
        <a:bodyPr/>
        <a:lstStyle/>
        <a:p>
          <a:endParaRPr lang="hu-HU"/>
        </a:p>
      </dgm:t>
    </dgm:pt>
    <dgm:pt modelId="{F898E768-4F85-4B81-BB64-7394FECA5034}" type="sibTrans" cxnId="{84B75BD5-EC31-4260-9C36-E57354523EAD}">
      <dgm:prSet/>
      <dgm:spPr/>
      <dgm:t>
        <a:bodyPr/>
        <a:lstStyle/>
        <a:p>
          <a:endParaRPr lang="hu-HU"/>
        </a:p>
      </dgm:t>
    </dgm:pt>
    <dgm:pt modelId="{7E751FCC-2D8D-4863-B9E4-A7359F453B05}">
      <dgm:prSet phldrT="[Szöveg]"/>
      <dgm:spPr/>
      <dgm:t>
        <a:bodyPr/>
        <a:lstStyle/>
        <a:p>
          <a:r>
            <a:rPr lang="hu-HU" dirty="0"/>
            <a:t>Beszivárgás mérések izotópokkal</a:t>
          </a:r>
        </a:p>
      </dgm:t>
    </dgm:pt>
    <dgm:pt modelId="{41C4FEAE-6AA5-4AD1-86C6-9D38E37C7CB3}" type="parTrans" cxnId="{B6E5FCB3-7F0C-422A-B7DC-78823BED58BB}">
      <dgm:prSet/>
      <dgm:spPr/>
      <dgm:t>
        <a:bodyPr/>
        <a:lstStyle/>
        <a:p>
          <a:endParaRPr lang="hu-HU"/>
        </a:p>
      </dgm:t>
    </dgm:pt>
    <dgm:pt modelId="{95EB3235-683B-42C0-ADD6-F17502500E06}" type="sibTrans" cxnId="{B6E5FCB3-7F0C-422A-B7DC-78823BED58BB}">
      <dgm:prSet/>
      <dgm:spPr/>
      <dgm:t>
        <a:bodyPr/>
        <a:lstStyle/>
        <a:p>
          <a:endParaRPr lang="hu-HU"/>
        </a:p>
      </dgm:t>
    </dgm:pt>
    <dgm:pt modelId="{69E16E31-BAF1-4445-8745-2604B964AC71}">
      <dgm:prSet phldrT="[Szöveg]"/>
      <dgm:spPr/>
      <dgm:t>
        <a:bodyPr/>
        <a:lstStyle/>
        <a:p>
          <a:r>
            <a:rPr lang="hu-HU" dirty="0"/>
            <a:t>Talajnedvesség mérés</a:t>
          </a:r>
        </a:p>
      </dgm:t>
    </dgm:pt>
    <dgm:pt modelId="{740377B1-FA36-41E3-86AC-EF27F89CB099}" type="parTrans" cxnId="{04B0D246-4C90-49D3-AD17-F543B5DFF19F}">
      <dgm:prSet/>
      <dgm:spPr/>
      <dgm:t>
        <a:bodyPr/>
        <a:lstStyle/>
        <a:p>
          <a:endParaRPr lang="hu-HU"/>
        </a:p>
      </dgm:t>
    </dgm:pt>
    <dgm:pt modelId="{B3E5F480-69FE-4AD2-B9BB-C145721C6C1D}" type="sibTrans" cxnId="{04B0D246-4C90-49D3-AD17-F543B5DFF19F}">
      <dgm:prSet/>
      <dgm:spPr/>
      <dgm:t>
        <a:bodyPr/>
        <a:lstStyle/>
        <a:p>
          <a:endParaRPr lang="hu-HU"/>
        </a:p>
      </dgm:t>
    </dgm:pt>
    <dgm:pt modelId="{6436E13E-0274-461C-87AB-C86306897594}">
      <dgm:prSet phldrT="[Szöveg]"/>
      <dgm:spPr/>
      <dgm:t>
        <a:bodyPr/>
        <a:lstStyle/>
        <a:p>
          <a:r>
            <a:rPr lang="hu-HU" dirty="0"/>
            <a:t>Hidrológiai adatsorok értékelése</a:t>
          </a:r>
        </a:p>
      </dgm:t>
    </dgm:pt>
    <dgm:pt modelId="{310104A6-4CA4-4B38-A47D-E2295844810E}" type="parTrans" cxnId="{8BFA469F-3F36-4784-9BF2-58653B54F3D2}">
      <dgm:prSet/>
      <dgm:spPr/>
      <dgm:t>
        <a:bodyPr/>
        <a:lstStyle/>
        <a:p>
          <a:endParaRPr lang="hu-HU"/>
        </a:p>
      </dgm:t>
    </dgm:pt>
    <dgm:pt modelId="{A498FAA8-2129-4BF0-A33E-56DA5EB9DCD9}" type="sibTrans" cxnId="{8BFA469F-3F36-4784-9BF2-58653B54F3D2}">
      <dgm:prSet/>
      <dgm:spPr/>
      <dgm:t>
        <a:bodyPr/>
        <a:lstStyle/>
        <a:p>
          <a:endParaRPr lang="hu-HU"/>
        </a:p>
      </dgm:t>
    </dgm:pt>
    <dgm:pt modelId="{4B2168D6-E9F0-43B9-949B-71186B3CC053}">
      <dgm:prSet phldrT="[Szöveg]"/>
      <dgm:spPr/>
      <dgm:t>
        <a:bodyPr/>
        <a:lstStyle/>
        <a:p>
          <a:r>
            <a:rPr lang="hu-HU" dirty="0"/>
            <a:t>Lyukgeofizikai vizsgálatok</a:t>
          </a:r>
        </a:p>
      </dgm:t>
    </dgm:pt>
    <dgm:pt modelId="{0C3FD966-75DC-40CD-A5CE-3209113C4168}" type="parTrans" cxnId="{8CEFBF29-013F-4DB9-A7DC-044905D5EBDC}">
      <dgm:prSet/>
      <dgm:spPr/>
      <dgm:t>
        <a:bodyPr/>
        <a:lstStyle/>
        <a:p>
          <a:endParaRPr lang="hu-HU"/>
        </a:p>
      </dgm:t>
    </dgm:pt>
    <dgm:pt modelId="{490936F5-D3B4-4776-9CEE-E401A49585C2}" type="sibTrans" cxnId="{8CEFBF29-013F-4DB9-A7DC-044905D5EBDC}">
      <dgm:prSet/>
      <dgm:spPr/>
      <dgm:t>
        <a:bodyPr/>
        <a:lstStyle/>
        <a:p>
          <a:endParaRPr lang="hu-HU"/>
        </a:p>
      </dgm:t>
    </dgm:pt>
    <dgm:pt modelId="{71135BDD-8640-46F0-B7AF-0D70B436FF0A}">
      <dgm:prSet/>
      <dgm:spPr/>
      <dgm:t>
        <a:bodyPr/>
        <a:lstStyle/>
        <a:p>
          <a:r>
            <a:rPr lang="hu-HU" dirty="0"/>
            <a:t>Közel felszíni tartomány</a:t>
          </a:r>
        </a:p>
      </dgm:t>
    </dgm:pt>
    <dgm:pt modelId="{FEAE89F4-A1D8-4C54-93C1-ADADEF5FF931}" type="parTrans" cxnId="{762B7C07-B581-4499-980A-E5A07A787BBD}">
      <dgm:prSet/>
      <dgm:spPr/>
      <dgm:t>
        <a:bodyPr/>
        <a:lstStyle/>
        <a:p>
          <a:endParaRPr lang="hu-HU"/>
        </a:p>
      </dgm:t>
    </dgm:pt>
    <dgm:pt modelId="{A8F0F86F-0F8C-44AF-84A3-8712B55DE803}" type="sibTrans" cxnId="{762B7C07-B581-4499-980A-E5A07A787BBD}">
      <dgm:prSet/>
      <dgm:spPr/>
      <dgm:t>
        <a:bodyPr/>
        <a:lstStyle/>
        <a:p>
          <a:endParaRPr lang="hu-HU"/>
        </a:p>
      </dgm:t>
    </dgm:pt>
    <dgm:pt modelId="{3913F32A-4DF8-4C19-ACEF-DC32C167A021}">
      <dgm:prSet/>
      <dgm:spPr/>
      <dgm:t>
        <a:bodyPr/>
        <a:lstStyle/>
        <a:p>
          <a:r>
            <a:rPr lang="hu-HU" dirty="0"/>
            <a:t>Közepes mélység</a:t>
          </a:r>
        </a:p>
      </dgm:t>
    </dgm:pt>
    <dgm:pt modelId="{665B2BE1-25EF-4AC2-B1AF-44E63898A21F}" type="parTrans" cxnId="{A2757A91-CAD9-4D0D-B5EC-A6CE09996CE8}">
      <dgm:prSet/>
      <dgm:spPr/>
      <dgm:t>
        <a:bodyPr/>
        <a:lstStyle/>
        <a:p>
          <a:endParaRPr lang="hu-HU"/>
        </a:p>
      </dgm:t>
    </dgm:pt>
    <dgm:pt modelId="{CBAAB1BD-6A9C-476C-B276-EFAFDF09EFFD}" type="sibTrans" cxnId="{A2757A91-CAD9-4D0D-B5EC-A6CE09996CE8}">
      <dgm:prSet/>
      <dgm:spPr/>
      <dgm:t>
        <a:bodyPr/>
        <a:lstStyle/>
        <a:p>
          <a:endParaRPr lang="hu-HU"/>
        </a:p>
      </dgm:t>
    </dgm:pt>
    <dgm:pt modelId="{4726CF71-D101-450C-B3C2-936C608B48A2}">
      <dgm:prSet/>
      <dgm:spPr/>
      <dgm:t>
        <a:bodyPr/>
        <a:lstStyle/>
        <a:p>
          <a:r>
            <a:rPr lang="hu-HU" dirty="0"/>
            <a:t>Nagy mélység </a:t>
          </a:r>
        </a:p>
      </dgm:t>
    </dgm:pt>
    <dgm:pt modelId="{7BB8A7E6-E15E-40CA-A9EC-ADE670C29A26}" type="parTrans" cxnId="{B51850F9-EAAA-4E5D-83AE-232E650E0A31}">
      <dgm:prSet/>
      <dgm:spPr/>
      <dgm:t>
        <a:bodyPr/>
        <a:lstStyle/>
        <a:p>
          <a:endParaRPr lang="hu-HU"/>
        </a:p>
      </dgm:t>
    </dgm:pt>
    <dgm:pt modelId="{DB98D4FC-A784-454B-833C-42A7210B7301}" type="sibTrans" cxnId="{B51850F9-EAAA-4E5D-83AE-232E650E0A31}">
      <dgm:prSet/>
      <dgm:spPr/>
      <dgm:t>
        <a:bodyPr/>
        <a:lstStyle/>
        <a:p>
          <a:endParaRPr lang="hu-HU"/>
        </a:p>
      </dgm:t>
    </dgm:pt>
    <dgm:pt modelId="{7137B42A-8A28-4699-A463-1393961A4F74}">
      <dgm:prSet phldrT="[Szöveg]" custT="1"/>
      <dgm:spPr/>
      <dgm:t>
        <a:bodyPr/>
        <a:lstStyle/>
        <a:p>
          <a:r>
            <a:rPr lang="hu-HU" sz="1600" b="1" u="sng" dirty="0"/>
            <a:t>3. modul</a:t>
          </a:r>
        </a:p>
        <a:p>
          <a:r>
            <a:rPr lang="hu-HU" sz="1600" dirty="0"/>
            <a:t>Hálózati veszteségek feltárása és minimalizálása – Madarász Tamás</a:t>
          </a:r>
        </a:p>
      </dgm:t>
    </dgm:pt>
    <dgm:pt modelId="{EC0F1CCC-9E23-4EA7-B908-67A07F0E8BD4}" type="parTrans" cxnId="{40572508-0FCA-4E57-8465-44E314637596}">
      <dgm:prSet/>
      <dgm:spPr/>
      <dgm:t>
        <a:bodyPr/>
        <a:lstStyle/>
        <a:p>
          <a:endParaRPr lang="hu-HU"/>
        </a:p>
      </dgm:t>
    </dgm:pt>
    <dgm:pt modelId="{2C74B88C-BAE5-4580-87B9-A2A6B99FFBBB}" type="sibTrans" cxnId="{40572508-0FCA-4E57-8465-44E314637596}">
      <dgm:prSet/>
      <dgm:spPr/>
      <dgm:t>
        <a:bodyPr/>
        <a:lstStyle/>
        <a:p>
          <a:endParaRPr lang="hu-HU"/>
        </a:p>
      </dgm:t>
    </dgm:pt>
    <dgm:pt modelId="{180DF4C5-88F7-491B-A182-6962917AFFD4}">
      <dgm:prSet phldrT="[Szöveg]"/>
      <dgm:spPr/>
      <dgm:t>
        <a:bodyPr/>
        <a:lstStyle/>
        <a:p>
          <a:r>
            <a:rPr lang="hu-HU" dirty="0"/>
            <a:t>Talajfeszültségek hatása a tönkremenetelre</a:t>
          </a:r>
        </a:p>
      </dgm:t>
    </dgm:pt>
    <dgm:pt modelId="{53057116-DDD6-4DAB-8D08-666C763309CB}" type="parTrans" cxnId="{70B580B3-C09F-4C53-AC0C-656AAAFD8938}">
      <dgm:prSet/>
      <dgm:spPr/>
      <dgm:t>
        <a:bodyPr/>
        <a:lstStyle/>
        <a:p>
          <a:endParaRPr lang="hu-HU"/>
        </a:p>
      </dgm:t>
    </dgm:pt>
    <dgm:pt modelId="{6BBCD970-F57A-4747-8BEC-CD131986C340}" type="sibTrans" cxnId="{70B580B3-C09F-4C53-AC0C-656AAAFD8938}">
      <dgm:prSet/>
      <dgm:spPr/>
      <dgm:t>
        <a:bodyPr/>
        <a:lstStyle/>
        <a:p>
          <a:endParaRPr lang="hu-HU"/>
        </a:p>
      </dgm:t>
    </dgm:pt>
    <dgm:pt modelId="{9078B054-62CC-459F-9BF5-12DC3921AA6B}">
      <dgm:prSet phldrT="[Szöveg]"/>
      <dgm:spPr/>
      <dgm:t>
        <a:bodyPr/>
        <a:lstStyle/>
        <a:p>
          <a:r>
            <a:rPr lang="hu-HU"/>
            <a:t>Mikrohullámú </a:t>
          </a:r>
          <a:r>
            <a:rPr lang="hu-HU" dirty="0"/>
            <a:t>rendszerek alkalmazása</a:t>
          </a:r>
        </a:p>
      </dgm:t>
    </dgm:pt>
    <dgm:pt modelId="{38A0BB55-44AB-4257-8ADF-CFF3027489D5}" type="parTrans" cxnId="{9752A2DA-3DC0-4901-AAA6-0C8A51CDC0BD}">
      <dgm:prSet/>
      <dgm:spPr/>
      <dgm:t>
        <a:bodyPr/>
        <a:lstStyle/>
        <a:p>
          <a:endParaRPr lang="hu-HU"/>
        </a:p>
      </dgm:t>
    </dgm:pt>
    <dgm:pt modelId="{80FF0043-DD73-4F4C-B032-016FEA021BFC}" type="sibTrans" cxnId="{9752A2DA-3DC0-4901-AAA6-0C8A51CDC0BD}">
      <dgm:prSet/>
      <dgm:spPr/>
      <dgm:t>
        <a:bodyPr/>
        <a:lstStyle/>
        <a:p>
          <a:endParaRPr lang="hu-HU"/>
        </a:p>
      </dgm:t>
    </dgm:pt>
    <dgm:pt modelId="{D78E780A-9099-43B7-83A8-F814D0C70A4F}">
      <dgm:prSet phldrT="[Szöveg]"/>
      <dgm:spPr/>
      <dgm:t>
        <a:bodyPr/>
        <a:lstStyle/>
        <a:p>
          <a:r>
            <a:rPr lang="hu-HU" dirty="0"/>
            <a:t>Telepített akusztikus rendszerek</a:t>
          </a:r>
        </a:p>
      </dgm:t>
    </dgm:pt>
    <dgm:pt modelId="{E33EEC32-9FD3-43A5-A685-FA9F91080817}" type="parTrans" cxnId="{C4D7B94F-B2B3-4176-9D35-C5B16B2CAC62}">
      <dgm:prSet/>
      <dgm:spPr/>
      <dgm:t>
        <a:bodyPr/>
        <a:lstStyle/>
        <a:p>
          <a:endParaRPr lang="hu-HU"/>
        </a:p>
      </dgm:t>
    </dgm:pt>
    <dgm:pt modelId="{DB771BC5-A947-44AA-B8AC-37A27B8DFC19}" type="sibTrans" cxnId="{C4D7B94F-B2B3-4176-9D35-C5B16B2CAC62}">
      <dgm:prSet/>
      <dgm:spPr/>
      <dgm:t>
        <a:bodyPr/>
        <a:lstStyle/>
        <a:p>
          <a:endParaRPr lang="hu-HU"/>
        </a:p>
      </dgm:t>
    </dgm:pt>
    <dgm:pt modelId="{FC896F38-FDAF-40B6-BD89-2C39B4FC1F6A}" type="pres">
      <dgm:prSet presAssocID="{CD982E21-521D-4533-ABDE-568B52DDCF87}" presName="layout" presStyleCnt="0">
        <dgm:presLayoutVars>
          <dgm:chMax/>
          <dgm:chPref/>
          <dgm:dir/>
          <dgm:resizeHandles/>
        </dgm:presLayoutVars>
      </dgm:prSet>
      <dgm:spPr/>
    </dgm:pt>
    <dgm:pt modelId="{F3476398-5E13-44B0-9129-A54FA85E6407}" type="pres">
      <dgm:prSet presAssocID="{4A60AF01-2B1F-49E4-BDDE-43A55E0053CC}" presName="root" presStyleCnt="0">
        <dgm:presLayoutVars>
          <dgm:chMax/>
          <dgm:chPref/>
        </dgm:presLayoutVars>
      </dgm:prSet>
      <dgm:spPr/>
    </dgm:pt>
    <dgm:pt modelId="{0969CB80-7DB4-42E6-A7C3-B83CF373E229}" type="pres">
      <dgm:prSet presAssocID="{4A60AF01-2B1F-49E4-BDDE-43A55E0053CC}" presName="rootComposite" presStyleCnt="0">
        <dgm:presLayoutVars/>
      </dgm:prSet>
      <dgm:spPr/>
    </dgm:pt>
    <dgm:pt modelId="{E14E30D0-CBB1-4F3F-9BC0-B73067A6B88B}" type="pres">
      <dgm:prSet presAssocID="{4A60AF01-2B1F-49E4-BDDE-43A55E0053CC}" presName="ParentAccent" presStyleLbl="alignNode1" presStyleIdx="0" presStyleCnt="3" custLinFactNeighborY="83556"/>
      <dgm:spPr/>
    </dgm:pt>
    <dgm:pt modelId="{B257940F-6280-4B66-BE8F-1D47A521C28B}" type="pres">
      <dgm:prSet presAssocID="{4A60AF01-2B1F-49E4-BDDE-43A55E0053CC}" presName="ParentSmallAccent" presStyleLbl="fgAcc1" presStyleIdx="0" presStyleCnt="3" custLinFactY="33804" custLinFactNeighborY="100000"/>
      <dgm:spPr/>
    </dgm:pt>
    <dgm:pt modelId="{3D571842-32AE-42F2-A38C-AADB241E079C}" type="pres">
      <dgm:prSet presAssocID="{4A60AF01-2B1F-49E4-BDDE-43A55E0053CC}" presName="Parent" presStyleLbl="revTx" presStyleIdx="0" presStyleCnt="14">
        <dgm:presLayoutVars>
          <dgm:chMax/>
          <dgm:chPref val="4"/>
          <dgm:bulletEnabled val="1"/>
        </dgm:presLayoutVars>
      </dgm:prSet>
      <dgm:spPr/>
    </dgm:pt>
    <dgm:pt modelId="{2D205CEA-8FB4-4571-A056-89526C95549F}" type="pres">
      <dgm:prSet presAssocID="{4A60AF01-2B1F-49E4-BDDE-43A55E0053CC}" presName="childShape" presStyleCnt="0">
        <dgm:presLayoutVars>
          <dgm:chMax val="0"/>
          <dgm:chPref val="0"/>
        </dgm:presLayoutVars>
      </dgm:prSet>
      <dgm:spPr/>
    </dgm:pt>
    <dgm:pt modelId="{B57F3C05-3C6A-4376-86AB-03519D05A8E9}" type="pres">
      <dgm:prSet presAssocID="{7E751FCC-2D8D-4863-B9E4-A7359F453B05}" presName="childComposite" presStyleCnt="0">
        <dgm:presLayoutVars>
          <dgm:chMax val="0"/>
          <dgm:chPref val="0"/>
        </dgm:presLayoutVars>
      </dgm:prSet>
      <dgm:spPr/>
    </dgm:pt>
    <dgm:pt modelId="{593DD9AD-3CD9-42A3-AE88-B1C478B1A801}" type="pres">
      <dgm:prSet presAssocID="{7E751FCC-2D8D-4863-B9E4-A7359F453B05}" presName="ChildAccent" presStyleLbl="solidFgAcc1" presStyleIdx="0" presStyleCnt="11" custLinFactY="21640" custLinFactNeighborY="100000"/>
      <dgm:spPr/>
    </dgm:pt>
    <dgm:pt modelId="{FFC95096-F789-4A18-884B-DEFB9CF422BC}" type="pres">
      <dgm:prSet presAssocID="{7E751FCC-2D8D-4863-B9E4-A7359F453B05}" presName="Child" presStyleLbl="revTx" presStyleIdx="1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483E464F-A4E8-4285-A85B-7E8A8C371B9E}" type="pres">
      <dgm:prSet presAssocID="{69E16E31-BAF1-4445-8745-2604B964AC71}" presName="childComposite" presStyleCnt="0">
        <dgm:presLayoutVars>
          <dgm:chMax val="0"/>
          <dgm:chPref val="0"/>
        </dgm:presLayoutVars>
      </dgm:prSet>
      <dgm:spPr/>
    </dgm:pt>
    <dgm:pt modelId="{B56C0232-4E73-4359-8683-E49B1670DEE1}" type="pres">
      <dgm:prSet presAssocID="{69E16E31-BAF1-4445-8745-2604B964AC71}" presName="ChildAccent" presStyleLbl="solidFgAcc1" presStyleIdx="1" presStyleCnt="11" custLinFactY="21640" custLinFactNeighborY="100000"/>
      <dgm:spPr/>
    </dgm:pt>
    <dgm:pt modelId="{60B44AAD-4399-4E67-9243-0802EFAEEDEB}" type="pres">
      <dgm:prSet presAssocID="{69E16E31-BAF1-4445-8745-2604B964AC71}" presName="Child" presStyleLbl="revTx" presStyleIdx="2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F46CF8F7-620F-43CB-BE3B-A376FBFA0E85}" type="pres">
      <dgm:prSet presAssocID="{6436E13E-0274-461C-87AB-C86306897594}" presName="childComposite" presStyleCnt="0">
        <dgm:presLayoutVars>
          <dgm:chMax val="0"/>
          <dgm:chPref val="0"/>
        </dgm:presLayoutVars>
      </dgm:prSet>
      <dgm:spPr/>
    </dgm:pt>
    <dgm:pt modelId="{D9030FD0-D16C-4115-9EAB-453358968D99}" type="pres">
      <dgm:prSet presAssocID="{6436E13E-0274-461C-87AB-C86306897594}" presName="ChildAccent" presStyleLbl="solidFgAcc1" presStyleIdx="2" presStyleCnt="11" custLinFactY="21640" custLinFactNeighborY="100000"/>
      <dgm:spPr/>
    </dgm:pt>
    <dgm:pt modelId="{3C815817-F146-46AD-A595-15C7D4EFDE65}" type="pres">
      <dgm:prSet presAssocID="{6436E13E-0274-461C-87AB-C86306897594}" presName="Child" presStyleLbl="revTx" presStyleIdx="3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3F5C3365-7090-4130-B49C-F2A535CDE4C3}" type="pres">
      <dgm:prSet presAssocID="{4B2168D6-E9F0-43B9-949B-71186B3CC053}" presName="childComposite" presStyleCnt="0">
        <dgm:presLayoutVars>
          <dgm:chMax val="0"/>
          <dgm:chPref val="0"/>
        </dgm:presLayoutVars>
      </dgm:prSet>
      <dgm:spPr/>
    </dgm:pt>
    <dgm:pt modelId="{0C74B5C5-2D7E-49C2-8858-BB091B99FE4C}" type="pres">
      <dgm:prSet presAssocID="{4B2168D6-E9F0-43B9-949B-71186B3CC053}" presName="ChildAccent" presStyleLbl="solidFgAcc1" presStyleIdx="3" presStyleCnt="11" custLinFactNeighborX="-294" custLinFactNeighborY="28191"/>
      <dgm:spPr/>
    </dgm:pt>
    <dgm:pt modelId="{80D46532-F810-4A8C-9BE6-F6E2DDF57534}" type="pres">
      <dgm:prSet presAssocID="{4B2168D6-E9F0-43B9-949B-71186B3CC053}" presName="Child" presStyleLbl="revTx" presStyleIdx="4" presStyleCnt="14" custScaleY="176969" custLinFactNeighborY="57398">
        <dgm:presLayoutVars>
          <dgm:chMax val="0"/>
          <dgm:chPref val="0"/>
          <dgm:bulletEnabled val="1"/>
        </dgm:presLayoutVars>
      </dgm:prSet>
      <dgm:spPr/>
    </dgm:pt>
    <dgm:pt modelId="{6F843C84-F059-4050-A2D1-51951439A61C}" type="pres">
      <dgm:prSet presAssocID="{97365D9D-421D-43F9-A785-C01E78CA25F9}" presName="root" presStyleCnt="0">
        <dgm:presLayoutVars>
          <dgm:chMax/>
          <dgm:chPref/>
        </dgm:presLayoutVars>
      </dgm:prSet>
      <dgm:spPr/>
    </dgm:pt>
    <dgm:pt modelId="{695474FA-1935-490B-84F2-4D02D6B1C405}" type="pres">
      <dgm:prSet presAssocID="{97365D9D-421D-43F9-A785-C01E78CA25F9}" presName="rootComposite" presStyleCnt="0">
        <dgm:presLayoutVars/>
      </dgm:prSet>
      <dgm:spPr/>
    </dgm:pt>
    <dgm:pt modelId="{B090AE9F-F9DA-4F79-BDD2-5CA96DA57948}" type="pres">
      <dgm:prSet presAssocID="{97365D9D-421D-43F9-A785-C01E78CA25F9}" presName="ParentAccent" presStyleLbl="alignNode1" presStyleIdx="1" presStyleCnt="3" custLinFactNeighborY="83556"/>
      <dgm:spPr/>
    </dgm:pt>
    <dgm:pt modelId="{C2D689F6-B498-4161-A0E3-7970E177A471}" type="pres">
      <dgm:prSet presAssocID="{97365D9D-421D-43F9-A785-C01E78CA25F9}" presName="ParentSmallAccent" presStyleLbl="fgAcc1" presStyleIdx="1" presStyleCnt="3" custLinFactY="33804" custLinFactNeighborY="100000"/>
      <dgm:spPr/>
    </dgm:pt>
    <dgm:pt modelId="{42CD61C1-8C05-4EC2-A13E-E29B236B2A33}" type="pres">
      <dgm:prSet presAssocID="{97365D9D-421D-43F9-A785-C01E78CA25F9}" presName="Parent" presStyleLbl="revTx" presStyleIdx="5" presStyleCnt="14">
        <dgm:presLayoutVars>
          <dgm:chMax/>
          <dgm:chPref val="4"/>
          <dgm:bulletEnabled val="1"/>
        </dgm:presLayoutVars>
      </dgm:prSet>
      <dgm:spPr/>
    </dgm:pt>
    <dgm:pt modelId="{3413E798-EC81-46E6-B344-F431038A2492}" type="pres">
      <dgm:prSet presAssocID="{97365D9D-421D-43F9-A785-C01E78CA25F9}" presName="childShape" presStyleCnt="0">
        <dgm:presLayoutVars>
          <dgm:chMax val="0"/>
          <dgm:chPref val="0"/>
        </dgm:presLayoutVars>
      </dgm:prSet>
      <dgm:spPr/>
    </dgm:pt>
    <dgm:pt modelId="{64673388-0578-4718-936D-ABEBF2FE60F4}" type="pres">
      <dgm:prSet presAssocID="{37A83776-F64D-47B0-996E-F9001696F775}" presName="childComposite" presStyleCnt="0">
        <dgm:presLayoutVars>
          <dgm:chMax val="0"/>
          <dgm:chPref val="0"/>
        </dgm:presLayoutVars>
      </dgm:prSet>
      <dgm:spPr/>
    </dgm:pt>
    <dgm:pt modelId="{597A5F51-4411-459B-AB65-E61E3DC25FC2}" type="pres">
      <dgm:prSet presAssocID="{37A83776-F64D-47B0-996E-F9001696F775}" presName="ChildAccent" presStyleLbl="solidFgAcc1" presStyleIdx="4" presStyleCnt="11" custLinFactY="33804" custLinFactNeighborY="100000"/>
      <dgm:spPr/>
    </dgm:pt>
    <dgm:pt modelId="{23A8C3D1-D26B-42B4-8107-603F5050DAFA}" type="pres">
      <dgm:prSet presAssocID="{37A83776-F64D-47B0-996E-F9001696F775}" presName="Child" presStyleLbl="revTx" presStyleIdx="6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2D3D8312-281B-4A57-907A-7D56C4DCF296}" type="pres">
      <dgm:prSet presAssocID="{540DAB51-FCF5-47E4-9791-F927C6D0E25E}" presName="childComposite" presStyleCnt="0">
        <dgm:presLayoutVars>
          <dgm:chMax val="0"/>
          <dgm:chPref val="0"/>
        </dgm:presLayoutVars>
      </dgm:prSet>
      <dgm:spPr/>
    </dgm:pt>
    <dgm:pt modelId="{D4EF63C8-E878-4A5A-BEB6-21CCDA8DB463}" type="pres">
      <dgm:prSet presAssocID="{540DAB51-FCF5-47E4-9791-F927C6D0E25E}" presName="ChildAccent" presStyleLbl="solidFgAcc1" presStyleIdx="5" presStyleCnt="11" custLinFactY="33804" custLinFactNeighborY="100000"/>
      <dgm:spPr/>
    </dgm:pt>
    <dgm:pt modelId="{C198F5BF-33E2-45B7-B955-C909609AD716}" type="pres">
      <dgm:prSet presAssocID="{540DAB51-FCF5-47E4-9791-F927C6D0E25E}" presName="Child" presStyleLbl="revTx" presStyleIdx="7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BBDE6637-99D1-4E68-8193-B99F0850A60A}" type="pres">
      <dgm:prSet presAssocID="{D67FD867-49FF-4A86-B6EB-34F32EE00602}" presName="childComposite" presStyleCnt="0">
        <dgm:presLayoutVars>
          <dgm:chMax val="0"/>
          <dgm:chPref val="0"/>
        </dgm:presLayoutVars>
      </dgm:prSet>
      <dgm:spPr/>
    </dgm:pt>
    <dgm:pt modelId="{35FFFC17-E333-4A3D-826D-5144CFA28431}" type="pres">
      <dgm:prSet presAssocID="{D67FD867-49FF-4A86-B6EB-34F32EE00602}" presName="ChildAccent" presStyleLbl="solidFgAcc1" presStyleIdx="6" presStyleCnt="11" custLinFactY="33804" custLinFactNeighborY="100000"/>
      <dgm:spPr/>
    </dgm:pt>
    <dgm:pt modelId="{F2177D20-4D7A-4827-97EE-2390654D62C6}" type="pres">
      <dgm:prSet presAssocID="{D67FD867-49FF-4A86-B6EB-34F32EE00602}" presName="Child" presStyleLbl="revTx" presStyleIdx="8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DC6B932A-2A8C-4762-BBCB-A758C74FEBB0}" type="pres">
      <dgm:prSet presAssocID="{DA0ADEAA-96EA-4640-A5D8-1ED273C0FD40}" presName="childComposite" presStyleCnt="0">
        <dgm:presLayoutVars>
          <dgm:chMax val="0"/>
          <dgm:chPref val="0"/>
        </dgm:presLayoutVars>
      </dgm:prSet>
      <dgm:spPr/>
    </dgm:pt>
    <dgm:pt modelId="{907B5861-78DB-4F9A-869B-970BF92C855C}" type="pres">
      <dgm:prSet presAssocID="{DA0ADEAA-96EA-4640-A5D8-1ED273C0FD40}" presName="ChildAccent" presStyleLbl="solidFgAcc1" presStyleIdx="7" presStyleCnt="11" custLinFactY="33804" custLinFactNeighborY="100000"/>
      <dgm:spPr/>
    </dgm:pt>
    <dgm:pt modelId="{2C1B1B1F-DB11-4F3F-8393-9D61FA02B772}" type="pres">
      <dgm:prSet presAssocID="{DA0ADEAA-96EA-4640-A5D8-1ED273C0FD40}" presName="Child" presStyleLbl="revTx" presStyleIdx="9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D13D89B8-915B-4DA1-98C8-AFCA7D5CF787}" type="pres">
      <dgm:prSet presAssocID="{7137B42A-8A28-4699-A463-1393961A4F74}" presName="root" presStyleCnt="0">
        <dgm:presLayoutVars>
          <dgm:chMax/>
          <dgm:chPref/>
        </dgm:presLayoutVars>
      </dgm:prSet>
      <dgm:spPr/>
    </dgm:pt>
    <dgm:pt modelId="{0FAC7DAE-B8D0-4327-94C5-5EEB52CEF1A9}" type="pres">
      <dgm:prSet presAssocID="{7137B42A-8A28-4699-A463-1393961A4F74}" presName="rootComposite" presStyleCnt="0">
        <dgm:presLayoutVars/>
      </dgm:prSet>
      <dgm:spPr/>
    </dgm:pt>
    <dgm:pt modelId="{9562B90C-4CC7-4788-B6B4-0FAFC6A2B2B6}" type="pres">
      <dgm:prSet presAssocID="{7137B42A-8A28-4699-A463-1393961A4F74}" presName="ParentAccent" presStyleLbl="alignNode1" presStyleIdx="2" presStyleCnt="3" custLinFactNeighborY="83556"/>
      <dgm:spPr/>
    </dgm:pt>
    <dgm:pt modelId="{7120F445-5358-4217-A59C-BA57394154F0}" type="pres">
      <dgm:prSet presAssocID="{7137B42A-8A28-4699-A463-1393961A4F74}" presName="ParentSmallAccent" presStyleLbl="fgAcc1" presStyleIdx="2" presStyleCnt="3" custLinFactY="33804" custLinFactNeighborY="100000"/>
      <dgm:spPr/>
    </dgm:pt>
    <dgm:pt modelId="{8FD837C8-D887-41C7-9FE8-AD360BED267B}" type="pres">
      <dgm:prSet presAssocID="{7137B42A-8A28-4699-A463-1393961A4F74}" presName="Parent" presStyleLbl="revTx" presStyleIdx="10" presStyleCnt="14">
        <dgm:presLayoutVars>
          <dgm:chMax/>
          <dgm:chPref val="4"/>
          <dgm:bulletEnabled val="1"/>
        </dgm:presLayoutVars>
      </dgm:prSet>
      <dgm:spPr/>
    </dgm:pt>
    <dgm:pt modelId="{4C869A9E-E306-4363-8929-A4FF2AEEBFF2}" type="pres">
      <dgm:prSet presAssocID="{7137B42A-8A28-4699-A463-1393961A4F74}" presName="childShape" presStyleCnt="0">
        <dgm:presLayoutVars>
          <dgm:chMax val="0"/>
          <dgm:chPref val="0"/>
        </dgm:presLayoutVars>
      </dgm:prSet>
      <dgm:spPr/>
    </dgm:pt>
    <dgm:pt modelId="{03626576-C35B-4FFB-BE77-3A9184F26CE0}" type="pres">
      <dgm:prSet presAssocID="{180DF4C5-88F7-491B-A182-6962917AFFD4}" presName="childComposite" presStyleCnt="0">
        <dgm:presLayoutVars>
          <dgm:chMax val="0"/>
          <dgm:chPref val="0"/>
        </dgm:presLayoutVars>
      </dgm:prSet>
      <dgm:spPr/>
    </dgm:pt>
    <dgm:pt modelId="{13A55713-FEC9-440D-9B3B-76D5E22A1DB3}" type="pres">
      <dgm:prSet presAssocID="{180DF4C5-88F7-491B-A182-6962917AFFD4}" presName="ChildAccent" presStyleLbl="solidFgAcc1" presStyleIdx="8" presStyleCnt="11" custLinFactY="33804" custLinFactNeighborY="100000"/>
      <dgm:spPr/>
    </dgm:pt>
    <dgm:pt modelId="{0DC70151-B330-480C-BF28-796B9BFA3FFE}" type="pres">
      <dgm:prSet presAssocID="{180DF4C5-88F7-491B-A182-6962917AFFD4}" presName="Child" presStyleLbl="revTx" presStyleIdx="11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FC2099C7-9728-49BE-8E1A-1CD9ED08BAA6}" type="pres">
      <dgm:prSet presAssocID="{9078B054-62CC-459F-9BF5-12DC3921AA6B}" presName="childComposite" presStyleCnt="0">
        <dgm:presLayoutVars>
          <dgm:chMax val="0"/>
          <dgm:chPref val="0"/>
        </dgm:presLayoutVars>
      </dgm:prSet>
      <dgm:spPr/>
    </dgm:pt>
    <dgm:pt modelId="{D666C3E4-C82F-4E16-A90A-1FA2ED20AFA0}" type="pres">
      <dgm:prSet presAssocID="{9078B054-62CC-459F-9BF5-12DC3921AA6B}" presName="ChildAccent" presStyleLbl="solidFgAcc1" presStyleIdx="9" presStyleCnt="11" custLinFactY="33804" custLinFactNeighborY="100000"/>
      <dgm:spPr/>
    </dgm:pt>
    <dgm:pt modelId="{3A224195-5A4A-4D65-89C9-8554FAD4676C}" type="pres">
      <dgm:prSet presAssocID="{9078B054-62CC-459F-9BF5-12DC3921AA6B}" presName="Child" presStyleLbl="revTx" presStyleIdx="12" presStyleCnt="14" custLinFactNeighborY="57398">
        <dgm:presLayoutVars>
          <dgm:chMax val="0"/>
          <dgm:chPref val="0"/>
          <dgm:bulletEnabled val="1"/>
        </dgm:presLayoutVars>
      </dgm:prSet>
      <dgm:spPr/>
    </dgm:pt>
    <dgm:pt modelId="{B58E6580-D517-4731-8171-8D7FF730D278}" type="pres">
      <dgm:prSet presAssocID="{D78E780A-9099-43B7-83A8-F814D0C70A4F}" presName="childComposite" presStyleCnt="0">
        <dgm:presLayoutVars>
          <dgm:chMax val="0"/>
          <dgm:chPref val="0"/>
        </dgm:presLayoutVars>
      </dgm:prSet>
      <dgm:spPr/>
    </dgm:pt>
    <dgm:pt modelId="{6E52934D-4FE1-4AD2-8E1B-F97EF477339D}" type="pres">
      <dgm:prSet presAssocID="{D78E780A-9099-43B7-83A8-F814D0C70A4F}" presName="ChildAccent" presStyleLbl="solidFgAcc1" presStyleIdx="10" presStyleCnt="11" custLinFactY="33804" custLinFactNeighborY="100000"/>
      <dgm:spPr/>
    </dgm:pt>
    <dgm:pt modelId="{AE3EAC01-A8C6-44D7-8009-0407F6D82A32}" type="pres">
      <dgm:prSet presAssocID="{D78E780A-9099-43B7-83A8-F814D0C70A4F}" presName="Child" presStyleLbl="revTx" presStyleIdx="13" presStyleCnt="14" custLinFactNeighborY="57398">
        <dgm:presLayoutVars>
          <dgm:chMax val="0"/>
          <dgm:chPref val="0"/>
          <dgm:bulletEnabled val="1"/>
        </dgm:presLayoutVars>
      </dgm:prSet>
      <dgm:spPr/>
    </dgm:pt>
  </dgm:ptLst>
  <dgm:cxnLst>
    <dgm:cxn modelId="{762B7C07-B581-4499-980A-E5A07A787BBD}" srcId="{4B2168D6-E9F0-43B9-949B-71186B3CC053}" destId="{71135BDD-8640-46F0-B7AF-0D70B436FF0A}" srcOrd="0" destOrd="0" parTransId="{FEAE89F4-A1D8-4C54-93C1-ADADEF5FF931}" sibTransId="{A8F0F86F-0F8C-44AF-84A3-8712B55DE803}"/>
    <dgm:cxn modelId="{40572508-0FCA-4E57-8465-44E314637596}" srcId="{CD982E21-521D-4533-ABDE-568B52DDCF87}" destId="{7137B42A-8A28-4699-A463-1393961A4F74}" srcOrd="2" destOrd="0" parTransId="{EC0F1CCC-9E23-4EA7-B908-67A07F0E8BD4}" sibTransId="{2C74B88C-BAE5-4580-87B9-A2A6B99FFBBB}"/>
    <dgm:cxn modelId="{DE016B22-3400-424E-B281-18B4DA2FE3F4}" type="presOf" srcId="{3913F32A-4DF8-4C19-ACEF-DC32C167A021}" destId="{80D46532-F810-4A8C-9BE6-F6E2DDF57534}" srcOrd="0" destOrd="2" presId="urn:microsoft.com/office/officeart/2008/layout/SquareAccentList"/>
    <dgm:cxn modelId="{325C1823-2A7C-4C3D-A964-8F39B86C10B7}" type="presOf" srcId="{37A83776-F64D-47B0-996E-F9001696F775}" destId="{23A8C3D1-D26B-42B4-8107-603F5050DAFA}" srcOrd="0" destOrd="0" presId="urn:microsoft.com/office/officeart/2008/layout/SquareAccentList"/>
    <dgm:cxn modelId="{8CEFBF29-013F-4DB9-A7DC-044905D5EBDC}" srcId="{4A60AF01-2B1F-49E4-BDDE-43A55E0053CC}" destId="{4B2168D6-E9F0-43B9-949B-71186B3CC053}" srcOrd="3" destOrd="0" parTransId="{0C3FD966-75DC-40CD-A5CE-3209113C4168}" sibTransId="{490936F5-D3B4-4776-9CEE-E401A49585C2}"/>
    <dgm:cxn modelId="{6B1A2D2E-5FAA-47F8-9951-CD8C02CCBF5F}" type="presOf" srcId="{CD982E21-521D-4533-ABDE-568B52DDCF87}" destId="{FC896F38-FDAF-40B6-BD89-2C39B4FC1F6A}" srcOrd="0" destOrd="0" presId="urn:microsoft.com/office/officeart/2008/layout/SquareAccentList"/>
    <dgm:cxn modelId="{D41EE631-ACB3-4EA7-A7D2-660AC8E4EE42}" srcId="{97365D9D-421D-43F9-A785-C01E78CA25F9}" destId="{37A83776-F64D-47B0-996E-F9001696F775}" srcOrd="0" destOrd="0" parTransId="{C482F6B8-BE49-4F6E-BC40-830938A2B23F}" sibTransId="{75B0F91E-D40D-44B5-A4C2-FBCD852B6140}"/>
    <dgm:cxn modelId="{329CC736-AA56-42EB-8DC1-462B58A95ECE}" srcId="{97365D9D-421D-43F9-A785-C01E78CA25F9}" destId="{D67FD867-49FF-4A86-B6EB-34F32EE00602}" srcOrd="2" destOrd="0" parTransId="{E2190593-14DF-48D0-B65A-19462BDD60EA}" sibTransId="{F1DCBE46-E1B8-468C-A8AF-5E66D4A561AC}"/>
    <dgm:cxn modelId="{10E48E40-0662-4DDC-9B32-C5597AD6A425}" type="presOf" srcId="{4A60AF01-2B1F-49E4-BDDE-43A55E0053CC}" destId="{3D571842-32AE-42F2-A38C-AADB241E079C}" srcOrd="0" destOrd="0" presId="urn:microsoft.com/office/officeart/2008/layout/SquareAccentList"/>
    <dgm:cxn modelId="{FBC1715B-6D83-4FB6-A185-4841C26FDC53}" type="presOf" srcId="{9078B054-62CC-459F-9BF5-12DC3921AA6B}" destId="{3A224195-5A4A-4D65-89C9-8554FAD4676C}" srcOrd="0" destOrd="0" presId="urn:microsoft.com/office/officeart/2008/layout/SquareAccentList"/>
    <dgm:cxn modelId="{04B0D246-4C90-49D3-AD17-F543B5DFF19F}" srcId="{4A60AF01-2B1F-49E4-BDDE-43A55E0053CC}" destId="{69E16E31-BAF1-4445-8745-2604B964AC71}" srcOrd="1" destOrd="0" parTransId="{740377B1-FA36-41E3-86AC-EF27F89CB099}" sibTransId="{B3E5F480-69FE-4AD2-B9BB-C145721C6C1D}"/>
    <dgm:cxn modelId="{C4D7B94F-B2B3-4176-9D35-C5B16B2CAC62}" srcId="{7137B42A-8A28-4699-A463-1393961A4F74}" destId="{D78E780A-9099-43B7-83A8-F814D0C70A4F}" srcOrd="2" destOrd="0" parTransId="{E33EEC32-9FD3-43A5-A685-FA9F91080817}" sibTransId="{DB771BC5-A947-44AA-B8AC-37A27B8DFC19}"/>
    <dgm:cxn modelId="{7434FE72-AE0C-4DF7-84AB-97EB7133203D}" type="presOf" srcId="{97365D9D-421D-43F9-A785-C01E78CA25F9}" destId="{42CD61C1-8C05-4EC2-A13E-E29B236B2A33}" srcOrd="0" destOrd="0" presId="urn:microsoft.com/office/officeart/2008/layout/SquareAccentList"/>
    <dgm:cxn modelId="{91889679-8275-4F12-9D21-BD8D533BA71C}" type="presOf" srcId="{6436E13E-0274-461C-87AB-C86306897594}" destId="{3C815817-F146-46AD-A595-15C7D4EFDE65}" srcOrd="0" destOrd="0" presId="urn:microsoft.com/office/officeart/2008/layout/SquareAccentList"/>
    <dgm:cxn modelId="{0F1F6A5A-1ACC-4ACB-A693-F9151EE152FD}" type="presOf" srcId="{71135BDD-8640-46F0-B7AF-0D70B436FF0A}" destId="{80D46532-F810-4A8C-9BE6-F6E2DDF57534}" srcOrd="0" destOrd="1" presId="urn:microsoft.com/office/officeart/2008/layout/SquareAccentList"/>
    <dgm:cxn modelId="{A2757A91-CAD9-4D0D-B5EC-A6CE09996CE8}" srcId="{4B2168D6-E9F0-43B9-949B-71186B3CC053}" destId="{3913F32A-4DF8-4C19-ACEF-DC32C167A021}" srcOrd="1" destOrd="0" parTransId="{665B2BE1-25EF-4AC2-B1AF-44E63898A21F}" sibTransId="{CBAAB1BD-6A9C-476C-B276-EFAFDF09EFFD}"/>
    <dgm:cxn modelId="{ADC39296-8854-4C88-866D-0B60FD5D6316}" type="presOf" srcId="{4B2168D6-E9F0-43B9-949B-71186B3CC053}" destId="{80D46532-F810-4A8C-9BE6-F6E2DDF57534}" srcOrd="0" destOrd="0" presId="urn:microsoft.com/office/officeart/2008/layout/SquareAccentList"/>
    <dgm:cxn modelId="{3AC04E98-3816-44CC-9DC6-A05211EE2D7F}" type="presOf" srcId="{69E16E31-BAF1-4445-8745-2604B964AC71}" destId="{60B44AAD-4399-4E67-9243-0802EFAEEDEB}" srcOrd="0" destOrd="0" presId="urn:microsoft.com/office/officeart/2008/layout/SquareAccentList"/>
    <dgm:cxn modelId="{0CB45299-3496-425C-84F0-DA680E463B2A}" srcId="{97365D9D-421D-43F9-A785-C01E78CA25F9}" destId="{540DAB51-FCF5-47E4-9791-F927C6D0E25E}" srcOrd="1" destOrd="0" parTransId="{6103457D-8DCA-4849-B777-EF5768C527CF}" sibTransId="{38D89ED1-38B8-4BA4-A318-54C89AC6F507}"/>
    <dgm:cxn modelId="{8BFA469F-3F36-4784-9BF2-58653B54F3D2}" srcId="{4A60AF01-2B1F-49E4-BDDE-43A55E0053CC}" destId="{6436E13E-0274-461C-87AB-C86306897594}" srcOrd="2" destOrd="0" parTransId="{310104A6-4CA4-4B38-A47D-E2295844810E}" sibTransId="{A498FAA8-2129-4BF0-A33E-56DA5EB9DCD9}"/>
    <dgm:cxn modelId="{F16772A4-AF5E-45A2-8B73-8AF7E22777C8}" type="presOf" srcId="{7E751FCC-2D8D-4863-B9E4-A7359F453B05}" destId="{FFC95096-F789-4A18-884B-DEFB9CF422BC}" srcOrd="0" destOrd="0" presId="urn:microsoft.com/office/officeart/2008/layout/SquareAccentList"/>
    <dgm:cxn modelId="{BA4E7BA9-62C8-4DB3-95FE-1C96C24CBBE8}" type="presOf" srcId="{D67FD867-49FF-4A86-B6EB-34F32EE00602}" destId="{F2177D20-4D7A-4827-97EE-2390654D62C6}" srcOrd="0" destOrd="0" presId="urn:microsoft.com/office/officeart/2008/layout/SquareAccentList"/>
    <dgm:cxn modelId="{70B580B3-C09F-4C53-AC0C-656AAAFD8938}" srcId="{7137B42A-8A28-4699-A463-1393961A4F74}" destId="{180DF4C5-88F7-491B-A182-6962917AFFD4}" srcOrd="0" destOrd="0" parTransId="{53057116-DDD6-4DAB-8D08-666C763309CB}" sibTransId="{6BBCD970-F57A-4747-8BEC-CD131986C340}"/>
    <dgm:cxn modelId="{B6E5FCB3-7F0C-422A-B7DC-78823BED58BB}" srcId="{4A60AF01-2B1F-49E4-BDDE-43A55E0053CC}" destId="{7E751FCC-2D8D-4863-B9E4-A7359F453B05}" srcOrd="0" destOrd="0" parTransId="{41C4FEAE-6AA5-4AD1-86C6-9D38E37C7CB3}" sibTransId="{95EB3235-683B-42C0-ADD6-F17502500E06}"/>
    <dgm:cxn modelId="{8A0CADB8-D3CC-4425-B815-165852EDAFE1}" type="presOf" srcId="{D78E780A-9099-43B7-83A8-F814D0C70A4F}" destId="{AE3EAC01-A8C6-44D7-8009-0407F6D82A32}" srcOrd="0" destOrd="0" presId="urn:microsoft.com/office/officeart/2008/layout/SquareAccentList"/>
    <dgm:cxn modelId="{BDA409B9-12D9-431D-92F7-F0743FDB1C6E}" type="presOf" srcId="{DA0ADEAA-96EA-4640-A5D8-1ED273C0FD40}" destId="{2C1B1B1F-DB11-4F3F-8393-9D61FA02B772}" srcOrd="0" destOrd="0" presId="urn:microsoft.com/office/officeart/2008/layout/SquareAccentList"/>
    <dgm:cxn modelId="{8238D5BF-6EA4-413C-B5EB-156DF7458ABA}" type="presOf" srcId="{7137B42A-8A28-4699-A463-1393961A4F74}" destId="{8FD837C8-D887-41C7-9FE8-AD360BED267B}" srcOrd="0" destOrd="0" presId="urn:microsoft.com/office/officeart/2008/layout/SquareAccentList"/>
    <dgm:cxn modelId="{34F71DC6-6CA8-41AC-8E5C-82716DA5E070}" srcId="{CD982E21-521D-4533-ABDE-568B52DDCF87}" destId="{97365D9D-421D-43F9-A785-C01E78CA25F9}" srcOrd="1" destOrd="0" parTransId="{320EC555-1949-4D29-8B31-E0BCDBBA385C}" sibTransId="{95DAC539-7353-4970-A42B-BC9E82EB0E59}"/>
    <dgm:cxn modelId="{84B75BD5-EC31-4260-9C36-E57354523EAD}" srcId="{CD982E21-521D-4533-ABDE-568B52DDCF87}" destId="{4A60AF01-2B1F-49E4-BDDE-43A55E0053CC}" srcOrd="0" destOrd="0" parTransId="{93178717-8B43-4ABD-BD14-B71442D9E2CD}" sibTransId="{F898E768-4F85-4B81-BB64-7394FECA5034}"/>
    <dgm:cxn modelId="{9752A2DA-3DC0-4901-AAA6-0C8A51CDC0BD}" srcId="{7137B42A-8A28-4699-A463-1393961A4F74}" destId="{9078B054-62CC-459F-9BF5-12DC3921AA6B}" srcOrd="1" destOrd="0" parTransId="{38A0BB55-44AB-4257-8ADF-CFF3027489D5}" sibTransId="{80FF0043-DD73-4F4C-B032-016FEA021BFC}"/>
    <dgm:cxn modelId="{91D9E3F0-6A8C-4F50-A347-29FF1B6E74A9}" type="presOf" srcId="{4726CF71-D101-450C-B3C2-936C608B48A2}" destId="{80D46532-F810-4A8C-9BE6-F6E2DDF57534}" srcOrd="0" destOrd="3" presId="urn:microsoft.com/office/officeart/2008/layout/SquareAccentList"/>
    <dgm:cxn modelId="{6E31F2F0-BC65-4C00-9998-6CA753BE286E}" type="presOf" srcId="{540DAB51-FCF5-47E4-9791-F927C6D0E25E}" destId="{C198F5BF-33E2-45B7-B955-C909609AD716}" srcOrd="0" destOrd="0" presId="urn:microsoft.com/office/officeart/2008/layout/SquareAccentList"/>
    <dgm:cxn modelId="{2A044CF8-F8B5-4F31-8E69-1833801B104E}" type="presOf" srcId="{180DF4C5-88F7-491B-A182-6962917AFFD4}" destId="{0DC70151-B330-480C-BF28-796B9BFA3FFE}" srcOrd="0" destOrd="0" presId="urn:microsoft.com/office/officeart/2008/layout/SquareAccentList"/>
    <dgm:cxn modelId="{B51850F9-EAAA-4E5D-83AE-232E650E0A31}" srcId="{4B2168D6-E9F0-43B9-949B-71186B3CC053}" destId="{4726CF71-D101-450C-B3C2-936C608B48A2}" srcOrd="2" destOrd="0" parTransId="{7BB8A7E6-E15E-40CA-A9EC-ADE670C29A26}" sibTransId="{DB98D4FC-A784-454B-833C-42A7210B7301}"/>
    <dgm:cxn modelId="{BF449CFB-CD58-4837-B5EB-90E88F310A6B}" srcId="{97365D9D-421D-43F9-A785-C01E78CA25F9}" destId="{DA0ADEAA-96EA-4640-A5D8-1ED273C0FD40}" srcOrd="3" destOrd="0" parTransId="{B1D4FA89-C244-42AE-BA69-067D9A06894B}" sibTransId="{5A3D3222-2581-4E29-BBCF-F6CEBCECA017}"/>
    <dgm:cxn modelId="{7E93D6E3-9D37-4A06-8170-1C47FA7AD18D}" type="presParOf" srcId="{FC896F38-FDAF-40B6-BD89-2C39B4FC1F6A}" destId="{F3476398-5E13-44B0-9129-A54FA85E6407}" srcOrd="0" destOrd="0" presId="urn:microsoft.com/office/officeart/2008/layout/SquareAccentList"/>
    <dgm:cxn modelId="{D1E14542-1A90-4075-BF60-A7A12EE80B4E}" type="presParOf" srcId="{F3476398-5E13-44B0-9129-A54FA85E6407}" destId="{0969CB80-7DB4-42E6-A7C3-B83CF373E229}" srcOrd="0" destOrd="0" presId="urn:microsoft.com/office/officeart/2008/layout/SquareAccentList"/>
    <dgm:cxn modelId="{0238B728-6566-44BB-AA4E-C7387B4FC4B5}" type="presParOf" srcId="{0969CB80-7DB4-42E6-A7C3-B83CF373E229}" destId="{E14E30D0-CBB1-4F3F-9BC0-B73067A6B88B}" srcOrd="0" destOrd="0" presId="urn:microsoft.com/office/officeart/2008/layout/SquareAccentList"/>
    <dgm:cxn modelId="{BF848F85-7794-4352-A855-E9C636547F37}" type="presParOf" srcId="{0969CB80-7DB4-42E6-A7C3-B83CF373E229}" destId="{B257940F-6280-4B66-BE8F-1D47A521C28B}" srcOrd="1" destOrd="0" presId="urn:microsoft.com/office/officeart/2008/layout/SquareAccentList"/>
    <dgm:cxn modelId="{3C209A65-58B0-463D-B1D3-9246796EE07F}" type="presParOf" srcId="{0969CB80-7DB4-42E6-A7C3-B83CF373E229}" destId="{3D571842-32AE-42F2-A38C-AADB241E079C}" srcOrd="2" destOrd="0" presId="urn:microsoft.com/office/officeart/2008/layout/SquareAccentList"/>
    <dgm:cxn modelId="{9D5C1574-3E5D-4A1A-AFE0-EC75E9FB90F9}" type="presParOf" srcId="{F3476398-5E13-44B0-9129-A54FA85E6407}" destId="{2D205CEA-8FB4-4571-A056-89526C95549F}" srcOrd="1" destOrd="0" presId="urn:microsoft.com/office/officeart/2008/layout/SquareAccentList"/>
    <dgm:cxn modelId="{633176B0-67AF-4285-A65F-3E3B104247B1}" type="presParOf" srcId="{2D205CEA-8FB4-4571-A056-89526C95549F}" destId="{B57F3C05-3C6A-4376-86AB-03519D05A8E9}" srcOrd="0" destOrd="0" presId="urn:microsoft.com/office/officeart/2008/layout/SquareAccentList"/>
    <dgm:cxn modelId="{F17D798D-AEC8-4126-AC33-8C1705AEDD4D}" type="presParOf" srcId="{B57F3C05-3C6A-4376-86AB-03519D05A8E9}" destId="{593DD9AD-3CD9-42A3-AE88-B1C478B1A801}" srcOrd="0" destOrd="0" presId="urn:microsoft.com/office/officeart/2008/layout/SquareAccentList"/>
    <dgm:cxn modelId="{A6263525-A1DF-4B5C-A71E-790B9832721D}" type="presParOf" srcId="{B57F3C05-3C6A-4376-86AB-03519D05A8E9}" destId="{FFC95096-F789-4A18-884B-DEFB9CF422BC}" srcOrd="1" destOrd="0" presId="urn:microsoft.com/office/officeart/2008/layout/SquareAccentList"/>
    <dgm:cxn modelId="{93BFA26C-888E-4AC0-A0B7-B228776AC720}" type="presParOf" srcId="{2D205CEA-8FB4-4571-A056-89526C95549F}" destId="{483E464F-A4E8-4285-A85B-7E8A8C371B9E}" srcOrd="1" destOrd="0" presId="urn:microsoft.com/office/officeart/2008/layout/SquareAccentList"/>
    <dgm:cxn modelId="{DB2BB5B9-D552-4C1C-9A0E-1937F4F45EAA}" type="presParOf" srcId="{483E464F-A4E8-4285-A85B-7E8A8C371B9E}" destId="{B56C0232-4E73-4359-8683-E49B1670DEE1}" srcOrd="0" destOrd="0" presId="urn:microsoft.com/office/officeart/2008/layout/SquareAccentList"/>
    <dgm:cxn modelId="{EDFC7A54-AF14-48AA-BF1B-4F5AD8683019}" type="presParOf" srcId="{483E464F-A4E8-4285-A85B-7E8A8C371B9E}" destId="{60B44AAD-4399-4E67-9243-0802EFAEEDEB}" srcOrd="1" destOrd="0" presId="urn:microsoft.com/office/officeart/2008/layout/SquareAccentList"/>
    <dgm:cxn modelId="{0764426F-291F-4D12-8AD6-F97120F185A1}" type="presParOf" srcId="{2D205CEA-8FB4-4571-A056-89526C95549F}" destId="{F46CF8F7-620F-43CB-BE3B-A376FBFA0E85}" srcOrd="2" destOrd="0" presId="urn:microsoft.com/office/officeart/2008/layout/SquareAccentList"/>
    <dgm:cxn modelId="{4AB0C1A7-0525-46D1-9A48-42E547106D40}" type="presParOf" srcId="{F46CF8F7-620F-43CB-BE3B-A376FBFA0E85}" destId="{D9030FD0-D16C-4115-9EAB-453358968D99}" srcOrd="0" destOrd="0" presId="urn:microsoft.com/office/officeart/2008/layout/SquareAccentList"/>
    <dgm:cxn modelId="{59951F72-AFB2-4734-995B-419F9C2AF201}" type="presParOf" srcId="{F46CF8F7-620F-43CB-BE3B-A376FBFA0E85}" destId="{3C815817-F146-46AD-A595-15C7D4EFDE65}" srcOrd="1" destOrd="0" presId="urn:microsoft.com/office/officeart/2008/layout/SquareAccentList"/>
    <dgm:cxn modelId="{D3EA77CD-E6EA-42E5-BF88-2187F4384442}" type="presParOf" srcId="{2D205CEA-8FB4-4571-A056-89526C95549F}" destId="{3F5C3365-7090-4130-B49C-F2A535CDE4C3}" srcOrd="3" destOrd="0" presId="urn:microsoft.com/office/officeart/2008/layout/SquareAccentList"/>
    <dgm:cxn modelId="{DCFA8EA0-2F1F-48CE-986D-7B02526E2606}" type="presParOf" srcId="{3F5C3365-7090-4130-B49C-F2A535CDE4C3}" destId="{0C74B5C5-2D7E-49C2-8858-BB091B99FE4C}" srcOrd="0" destOrd="0" presId="urn:microsoft.com/office/officeart/2008/layout/SquareAccentList"/>
    <dgm:cxn modelId="{744F93CA-7F99-4388-AE5F-C9FAF3498CBD}" type="presParOf" srcId="{3F5C3365-7090-4130-B49C-F2A535CDE4C3}" destId="{80D46532-F810-4A8C-9BE6-F6E2DDF57534}" srcOrd="1" destOrd="0" presId="urn:microsoft.com/office/officeart/2008/layout/SquareAccentList"/>
    <dgm:cxn modelId="{E255B06C-581F-4F0E-9672-457E3D0E6C22}" type="presParOf" srcId="{FC896F38-FDAF-40B6-BD89-2C39B4FC1F6A}" destId="{6F843C84-F059-4050-A2D1-51951439A61C}" srcOrd="1" destOrd="0" presId="urn:microsoft.com/office/officeart/2008/layout/SquareAccentList"/>
    <dgm:cxn modelId="{95EF20D4-05E9-4BAF-83A8-4E0DF188364C}" type="presParOf" srcId="{6F843C84-F059-4050-A2D1-51951439A61C}" destId="{695474FA-1935-490B-84F2-4D02D6B1C405}" srcOrd="0" destOrd="0" presId="urn:microsoft.com/office/officeart/2008/layout/SquareAccentList"/>
    <dgm:cxn modelId="{4D41F33E-E10F-4A13-B483-D8CE91E4F534}" type="presParOf" srcId="{695474FA-1935-490B-84F2-4D02D6B1C405}" destId="{B090AE9F-F9DA-4F79-BDD2-5CA96DA57948}" srcOrd="0" destOrd="0" presId="urn:microsoft.com/office/officeart/2008/layout/SquareAccentList"/>
    <dgm:cxn modelId="{D788B4D4-BB8B-4E68-80B6-C28DD52F5C3F}" type="presParOf" srcId="{695474FA-1935-490B-84F2-4D02D6B1C405}" destId="{C2D689F6-B498-4161-A0E3-7970E177A471}" srcOrd="1" destOrd="0" presId="urn:microsoft.com/office/officeart/2008/layout/SquareAccentList"/>
    <dgm:cxn modelId="{57B6E457-6BE4-4C2B-B8B1-F96FF9AC4AD8}" type="presParOf" srcId="{695474FA-1935-490B-84F2-4D02D6B1C405}" destId="{42CD61C1-8C05-4EC2-A13E-E29B236B2A33}" srcOrd="2" destOrd="0" presId="urn:microsoft.com/office/officeart/2008/layout/SquareAccentList"/>
    <dgm:cxn modelId="{B35EBBE4-6E09-4DB6-8495-F177D9EC8E02}" type="presParOf" srcId="{6F843C84-F059-4050-A2D1-51951439A61C}" destId="{3413E798-EC81-46E6-B344-F431038A2492}" srcOrd="1" destOrd="0" presId="urn:microsoft.com/office/officeart/2008/layout/SquareAccentList"/>
    <dgm:cxn modelId="{FB8D9CA3-3D51-4E03-9BBE-34FAE61C3952}" type="presParOf" srcId="{3413E798-EC81-46E6-B344-F431038A2492}" destId="{64673388-0578-4718-936D-ABEBF2FE60F4}" srcOrd="0" destOrd="0" presId="urn:microsoft.com/office/officeart/2008/layout/SquareAccentList"/>
    <dgm:cxn modelId="{FD0A0C96-680E-48B3-BC69-73244557D577}" type="presParOf" srcId="{64673388-0578-4718-936D-ABEBF2FE60F4}" destId="{597A5F51-4411-459B-AB65-E61E3DC25FC2}" srcOrd="0" destOrd="0" presId="urn:microsoft.com/office/officeart/2008/layout/SquareAccentList"/>
    <dgm:cxn modelId="{1D0414C9-3799-4DC8-B07C-3D572FD886E8}" type="presParOf" srcId="{64673388-0578-4718-936D-ABEBF2FE60F4}" destId="{23A8C3D1-D26B-42B4-8107-603F5050DAFA}" srcOrd="1" destOrd="0" presId="urn:microsoft.com/office/officeart/2008/layout/SquareAccentList"/>
    <dgm:cxn modelId="{984DCB4E-429A-4617-B56E-1F783B6BEF6B}" type="presParOf" srcId="{3413E798-EC81-46E6-B344-F431038A2492}" destId="{2D3D8312-281B-4A57-907A-7D56C4DCF296}" srcOrd="1" destOrd="0" presId="urn:microsoft.com/office/officeart/2008/layout/SquareAccentList"/>
    <dgm:cxn modelId="{29D3B2E1-FF0A-4E48-B18F-3638B7246995}" type="presParOf" srcId="{2D3D8312-281B-4A57-907A-7D56C4DCF296}" destId="{D4EF63C8-E878-4A5A-BEB6-21CCDA8DB463}" srcOrd="0" destOrd="0" presId="urn:microsoft.com/office/officeart/2008/layout/SquareAccentList"/>
    <dgm:cxn modelId="{5C89600E-F5E8-4F3C-9C9F-622D33858766}" type="presParOf" srcId="{2D3D8312-281B-4A57-907A-7D56C4DCF296}" destId="{C198F5BF-33E2-45B7-B955-C909609AD716}" srcOrd="1" destOrd="0" presId="urn:microsoft.com/office/officeart/2008/layout/SquareAccentList"/>
    <dgm:cxn modelId="{B85EACA3-C0AF-4EBE-BB0C-308C363B15DF}" type="presParOf" srcId="{3413E798-EC81-46E6-B344-F431038A2492}" destId="{BBDE6637-99D1-4E68-8193-B99F0850A60A}" srcOrd="2" destOrd="0" presId="urn:microsoft.com/office/officeart/2008/layout/SquareAccentList"/>
    <dgm:cxn modelId="{716B5459-600E-4B9D-8422-ABBC754DBB4E}" type="presParOf" srcId="{BBDE6637-99D1-4E68-8193-B99F0850A60A}" destId="{35FFFC17-E333-4A3D-826D-5144CFA28431}" srcOrd="0" destOrd="0" presId="urn:microsoft.com/office/officeart/2008/layout/SquareAccentList"/>
    <dgm:cxn modelId="{5C4A8377-0D5E-456C-BBAE-081ECE2EFA4E}" type="presParOf" srcId="{BBDE6637-99D1-4E68-8193-B99F0850A60A}" destId="{F2177D20-4D7A-4827-97EE-2390654D62C6}" srcOrd="1" destOrd="0" presId="urn:microsoft.com/office/officeart/2008/layout/SquareAccentList"/>
    <dgm:cxn modelId="{6F4F2791-EF0A-4FB4-BF32-78E495B19388}" type="presParOf" srcId="{3413E798-EC81-46E6-B344-F431038A2492}" destId="{DC6B932A-2A8C-4762-BBCB-A758C74FEBB0}" srcOrd="3" destOrd="0" presId="urn:microsoft.com/office/officeart/2008/layout/SquareAccentList"/>
    <dgm:cxn modelId="{DAE420B9-9D13-406C-B388-89E28CEAA0DD}" type="presParOf" srcId="{DC6B932A-2A8C-4762-BBCB-A758C74FEBB0}" destId="{907B5861-78DB-4F9A-869B-970BF92C855C}" srcOrd="0" destOrd="0" presId="urn:microsoft.com/office/officeart/2008/layout/SquareAccentList"/>
    <dgm:cxn modelId="{1EFBCED2-7BF5-4740-9B2B-5B2E8E6FD248}" type="presParOf" srcId="{DC6B932A-2A8C-4762-BBCB-A758C74FEBB0}" destId="{2C1B1B1F-DB11-4F3F-8393-9D61FA02B772}" srcOrd="1" destOrd="0" presId="urn:microsoft.com/office/officeart/2008/layout/SquareAccentList"/>
    <dgm:cxn modelId="{26A8C5FC-0173-4437-8C9B-8D6B3D16F9A3}" type="presParOf" srcId="{FC896F38-FDAF-40B6-BD89-2C39B4FC1F6A}" destId="{D13D89B8-915B-4DA1-98C8-AFCA7D5CF787}" srcOrd="2" destOrd="0" presId="urn:microsoft.com/office/officeart/2008/layout/SquareAccentList"/>
    <dgm:cxn modelId="{95A48B02-7743-4A83-91F2-521707A09CBD}" type="presParOf" srcId="{D13D89B8-915B-4DA1-98C8-AFCA7D5CF787}" destId="{0FAC7DAE-B8D0-4327-94C5-5EEB52CEF1A9}" srcOrd="0" destOrd="0" presId="urn:microsoft.com/office/officeart/2008/layout/SquareAccentList"/>
    <dgm:cxn modelId="{F918CD5B-41E6-4521-8617-0B06AC1A50CB}" type="presParOf" srcId="{0FAC7DAE-B8D0-4327-94C5-5EEB52CEF1A9}" destId="{9562B90C-4CC7-4788-B6B4-0FAFC6A2B2B6}" srcOrd="0" destOrd="0" presId="urn:microsoft.com/office/officeart/2008/layout/SquareAccentList"/>
    <dgm:cxn modelId="{02B8421E-A813-4177-B5C3-DBA547575A06}" type="presParOf" srcId="{0FAC7DAE-B8D0-4327-94C5-5EEB52CEF1A9}" destId="{7120F445-5358-4217-A59C-BA57394154F0}" srcOrd="1" destOrd="0" presId="urn:microsoft.com/office/officeart/2008/layout/SquareAccentList"/>
    <dgm:cxn modelId="{13F811AD-4D25-4324-A914-4578E40A6719}" type="presParOf" srcId="{0FAC7DAE-B8D0-4327-94C5-5EEB52CEF1A9}" destId="{8FD837C8-D887-41C7-9FE8-AD360BED267B}" srcOrd="2" destOrd="0" presId="urn:microsoft.com/office/officeart/2008/layout/SquareAccentList"/>
    <dgm:cxn modelId="{3E13F0F2-6B45-45F4-A655-232FEAE97A45}" type="presParOf" srcId="{D13D89B8-915B-4DA1-98C8-AFCA7D5CF787}" destId="{4C869A9E-E306-4363-8929-A4FF2AEEBFF2}" srcOrd="1" destOrd="0" presId="urn:microsoft.com/office/officeart/2008/layout/SquareAccentList"/>
    <dgm:cxn modelId="{190B9215-5590-4917-AF2C-1DD1B17A143E}" type="presParOf" srcId="{4C869A9E-E306-4363-8929-A4FF2AEEBFF2}" destId="{03626576-C35B-4FFB-BE77-3A9184F26CE0}" srcOrd="0" destOrd="0" presId="urn:microsoft.com/office/officeart/2008/layout/SquareAccentList"/>
    <dgm:cxn modelId="{FD6FAD8E-5744-42C7-9311-6AB1F8786DE7}" type="presParOf" srcId="{03626576-C35B-4FFB-BE77-3A9184F26CE0}" destId="{13A55713-FEC9-440D-9B3B-76D5E22A1DB3}" srcOrd="0" destOrd="0" presId="urn:microsoft.com/office/officeart/2008/layout/SquareAccentList"/>
    <dgm:cxn modelId="{FD62DC81-B36C-4035-9754-A9F5AB29F786}" type="presParOf" srcId="{03626576-C35B-4FFB-BE77-3A9184F26CE0}" destId="{0DC70151-B330-480C-BF28-796B9BFA3FFE}" srcOrd="1" destOrd="0" presId="urn:microsoft.com/office/officeart/2008/layout/SquareAccentList"/>
    <dgm:cxn modelId="{AC9E89C9-513D-4710-8C6A-953C1D968619}" type="presParOf" srcId="{4C869A9E-E306-4363-8929-A4FF2AEEBFF2}" destId="{FC2099C7-9728-49BE-8E1A-1CD9ED08BAA6}" srcOrd="1" destOrd="0" presId="urn:microsoft.com/office/officeart/2008/layout/SquareAccentList"/>
    <dgm:cxn modelId="{6BA95BF6-80B4-4D0D-B032-E25F2AEDA4AB}" type="presParOf" srcId="{FC2099C7-9728-49BE-8E1A-1CD9ED08BAA6}" destId="{D666C3E4-C82F-4E16-A90A-1FA2ED20AFA0}" srcOrd="0" destOrd="0" presId="urn:microsoft.com/office/officeart/2008/layout/SquareAccentList"/>
    <dgm:cxn modelId="{95F13488-C3CD-4CF1-BDEA-3E45BE5CCB14}" type="presParOf" srcId="{FC2099C7-9728-49BE-8E1A-1CD9ED08BAA6}" destId="{3A224195-5A4A-4D65-89C9-8554FAD4676C}" srcOrd="1" destOrd="0" presId="urn:microsoft.com/office/officeart/2008/layout/SquareAccentList"/>
    <dgm:cxn modelId="{838C05F4-F547-4836-B289-D037984DC8B5}" type="presParOf" srcId="{4C869A9E-E306-4363-8929-A4FF2AEEBFF2}" destId="{B58E6580-D517-4731-8171-8D7FF730D278}" srcOrd="2" destOrd="0" presId="urn:microsoft.com/office/officeart/2008/layout/SquareAccentList"/>
    <dgm:cxn modelId="{B6687FCC-3485-43C4-A9A0-E890EF7D4FC1}" type="presParOf" srcId="{B58E6580-D517-4731-8171-8D7FF730D278}" destId="{6E52934D-4FE1-4AD2-8E1B-F97EF477339D}" srcOrd="0" destOrd="0" presId="urn:microsoft.com/office/officeart/2008/layout/SquareAccentList"/>
    <dgm:cxn modelId="{73439A28-69E8-4808-9ED2-A29175F66F9E}" type="presParOf" srcId="{B58E6580-D517-4731-8171-8D7FF730D278}" destId="{AE3EAC01-A8C6-44D7-8009-0407F6D82A3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E30D0-CBB1-4F3F-9BC0-B73067A6B88B}">
      <dsp:nvSpPr>
        <dsp:cNvPr id="0" name=""/>
        <dsp:cNvSpPr/>
      </dsp:nvSpPr>
      <dsp:spPr>
        <a:xfrm>
          <a:off x="597" y="856379"/>
          <a:ext cx="2765684" cy="325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7940F-6280-4B66-BE8F-1D47A521C28B}">
      <dsp:nvSpPr>
        <dsp:cNvPr id="0" name=""/>
        <dsp:cNvSpPr/>
      </dsp:nvSpPr>
      <dsp:spPr>
        <a:xfrm>
          <a:off x="597" y="978566"/>
          <a:ext cx="203177" cy="203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1842-32AE-42F2-A38C-AADB241E079C}">
      <dsp:nvSpPr>
        <dsp:cNvPr id="0" name=""/>
        <dsp:cNvSpPr/>
      </dsp:nvSpPr>
      <dsp:spPr>
        <a:xfrm>
          <a:off x="597" y="0"/>
          <a:ext cx="2765684" cy="58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u="sng" kern="1200" dirty="0"/>
            <a:t>1. modul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i="0" kern="1200" dirty="0"/>
            <a:t>Szélsőséges időjárási körülmények hatása az </a:t>
          </a:r>
          <a:r>
            <a:rPr lang="hu-HU" sz="1600" i="0" kern="1200" dirty="0" err="1"/>
            <a:t>utánpótlódásra</a:t>
          </a:r>
          <a:r>
            <a:rPr lang="hu-HU" sz="1600" i="0" kern="1200" dirty="0"/>
            <a:t> – Szűcs Péter</a:t>
          </a:r>
        </a:p>
      </dsp:txBody>
      <dsp:txXfrm>
        <a:off x="597" y="0"/>
        <a:ext cx="2765684" cy="584509"/>
      </dsp:txXfrm>
    </dsp:sp>
    <dsp:sp modelId="{593DD9AD-3CD9-42A3-AE88-B1C478B1A801}">
      <dsp:nvSpPr>
        <dsp:cNvPr id="0" name=""/>
        <dsp:cNvSpPr/>
      </dsp:nvSpPr>
      <dsp:spPr>
        <a:xfrm>
          <a:off x="597" y="1427445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95096-F789-4A18-884B-DEFB9CF422BC}">
      <dsp:nvSpPr>
        <dsp:cNvPr id="0" name=""/>
        <dsp:cNvSpPr/>
      </dsp:nvSpPr>
      <dsp:spPr>
        <a:xfrm>
          <a:off x="194195" y="131692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Beszivárgás mérések izotópokkal</a:t>
          </a:r>
        </a:p>
      </dsp:txBody>
      <dsp:txXfrm>
        <a:off x="194195" y="1316929"/>
        <a:ext cx="2572086" cy="473594"/>
      </dsp:txXfrm>
    </dsp:sp>
    <dsp:sp modelId="{B56C0232-4E73-4359-8683-E49B1670DEE1}">
      <dsp:nvSpPr>
        <dsp:cNvPr id="0" name=""/>
        <dsp:cNvSpPr/>
      </dsp:nvSpPr>
      <dsp:spPr>
        <a:xfrm>
          <a:off x="597" y="1901040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44AAD-4399-4E67-9243-0802EFAEEDEB}">
      <dsp:nvSpPr>
        <dsp:cNvPr id="0" name=""/>
        <dsp:cNvSpPr/>
      </dsp:nvSpPr>
      <dsp:spPr>
        <a:xfrm>
          <a:off x="194195" y="1790524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Talajnedvesség mérés</a:t>
          </a:r>
        </a:p>
      </dsp:txBody>
      <dsp:txXfrm>
        <a:off x="194195" y="1790524"/>
        <a:ext cx="2572086" cy="473594"/>
      </dsp:txXfrm>
    </dsp:sp>
    <dsp:sp modelId="{D9030FD0-D16C-4115-9EAB-453358968D99}">
      <dsp:nvSpPr>
        <dsp:cNvPr id="0" name=""/>
        <dsp:cNvSpPr/>
      </dsp:nvSpPr>
      <dsp:spPr>
        <a:xfrm>
          <a:off x="597" y="2374635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15817-F146-46AD-A595-15C7D4EFDE65}">
      <dsp:nvSpPr>
        <dsp:cNvPr id="0" name=""/>
        <dsp:cNvSpPr/>
      </dsp:nvSpPr>
      <dsp:spPr>
        <a:xfrm>
          <a:off x="194195" y="226411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Hidrológiai adatsorok értékelése</a:t>
          </a:r>
        </a:p>
      </dsp:txBody>
      <dsp:txXfrm>
        <a:off x="194195" y="2264119"/>
        <a:ext cx="2572086" cy="473594"/>
      </dsp:txXfrm>
    </dsp:sp>
    <dsp:sp modelId="{0C74B5C5-2D7E-49C2-8858-BB091B99FE4C}">
      <dsp:nvSpPr>
        <dsp:cNvPr id="0" name=""/>
        <dsp:cNvSpPr/>
      </dsp:nvSpPr>
      <dsp:spPr>
        <a:xfrm>
          <a:off x="0" y="2840628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46532-F810-4A8C-9BE6-F6E2DDF57534}">
      <dsp:nvSpPr>
        <dsp:cNvPr id="0" name=""/>
        <dsp:cNvSpPr/>
      </dsp:nvSpPr>
      <dsp:spPr>
        <a:xfrm>
          <a:off x="194195" y="2737714"/>
          <a:ext cx="2572086" cy="838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Lyukgeofizikai vizsgálatok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900" kern="1200" dirty="0"/>
            <a:t>Közel felszíni tartomány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900" kern="1200" dirty="0"/>
            <a:t>Közepes mélység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900" kern="1200" dirty="0"/>
            <a:t>Nagy mélység </a:t>
          </a:r>
        </a:p>
      </dsp:txBody>
      <dsp:txXfrm>
        <a:off x="194195" y="2737714"/>
        <a:ext cx="2572086" cy="838116"/>
      </dsp:txXfrm>
    </dsp:sp>
    <dsp:sp modelId="{B090AE9F-F9DA-4F79-BDD2-5CA96DA57948}">
      <dsp:nvSpPr>
        <dsp:cNvPr id="0" name=""/>
        <dsp:cNvSpPr/>
      </dsp:nvSpPr>
      <dsp:spPr>
        <a:xfrm>
          <a:off x="2904566" y="856379"/>
          <a:ext cx="2765684" cy="325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689F6-B498-4161-A0E3-7970E177A471}">
      <dsp:nvSpPr>
        <dsp:cNvPr id="0" name=""/>
        <dsp:cNvSpPr/>
      </dsp:nvSpPr>
      <dsp:spPr>
        <a:xfrm>
          <a:off x="2904566" y="978566"/>
          <a:ext cx="203177" cy="203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D61C1-8C05-4EC2-A13E-E29B236B2A33}">
      <dsp:nvSpPr>
        <dsp:cNvPr id="0" name=""/>
        <dsp:cNvSpPr/>
      </dsp:nvSpPr>
      <dsp:spPr>
        <a:xfrm>
          <a:off x="2904566" y="0"/>
          <a:ext cx="2765684" cy="58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u="sng" kern="1200" dirty="0"/>
            <a:t>2. modul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Talaj vízforgalmat gátló tényezők, belvíz és aszály kockázatok – Dobos Endre</a:t>
          </a:r>
        </a:p>
      </dsp:txBody>
      <dsp:txXfrm>
        <a:off x="2904566" y="0"/>
        <a:ext cx="2765684" cy="584509"/>
      </dsp:txXfrm>
    </dsp:sp>
    <dsp:sp modelId="{597A5F51-4411-459B-AB65-E61E3DC25FC2}">
      <dsp:nvSpPr>
        <dsp:cNvPr id="0" name=""/>
        <dsp:cNvSpPr/>
      </dsp:nvSpPr>
      <dsp:spPr>
        <a:xfrm>
          <a:off x="2904566" y="1452159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8C3D1-D26B-42B4-8107-603F5050DAFA}">
      <dsp:nvSpPr>
        <dsp:cNvPr id="0" name=""/>
        <dsp:cNvSpPr/>
      </dsp:nvSpPr>
      <dsp:spPr>
        <a:xfrm>
          <a:off x="3098164" y="131692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Talajtulajdonságok terepi mérése</a:t>
          </a:r>
        </a:p>
      </dsp:txBody>
      <dsp:txXfrm>
        <a:off x="3098164" y="1316929"/>
        <a:ext cx="2572086" cy="473594"/>
      </dsp:txXfrm>
    </dsp:sp>
    <dsp:sp modelId="{D4EF63C8-E878-4A5A-BEB6-21CCDA8DB463}">
      <dsp:nvSpPr>
        <dsp:cNvPr id="0" name=""/>
        <dsp:cNvSpPr/>
      </dsp:nvSpPr>
      <dsp:spPr>
        <a:xfrm>
          <a:off x="2904566" y="1925754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8F5BF-33E2-45B7-B955-C909609AD716}">
      <dsp:nvSpPr>
        <dsp:cNvPr id="0" name=""/>
        <dsp:cNvSpPr/>
      </dsp:nvSpPr>
      <dsp:spPr>
        <a:xfrm>
          <a:off x="3098164" y="1790524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Talajvíz-, belvíz összefolyás modell</a:t>
          </a:r>
        </a:p>
      </dsp:txBody>
      <dsp:txXfrm>
        <a:off x="3098164" y="1790524"/>
        <a:ext cx="2572086" cy="473594"/>
      </dsp:txXfrm>
    </dsp:sp>
    <dsp:sp modelId="{35FFFC17-E333-4A3D-826D-5144CFA28431}">
      <dsp:nvSpPr>
        <dsp:cNvPr id="0" name=""/>
        <dsp:cNvSpPr/>
      </dsp:nvSpPr>
      <dsp:spPr>
        <a:xfrm>
          <a:off x="2904566" y="2399349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77D20-4D7A-4827-97EE-2390654D62C6}">
      <dsp:nvSpPr>
        <dsp:cNvPr id="0" name=""/>
        <dsp:cNvSpPr/>
      </dsp:nvSpPr>
      <dsp:spPr>
        <a:xfrm>
          <a:off x="3098164" y="226411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Porozitás változás és agyagtartalom mérés</a:t>
          </a:r>
        </a:p>
      </dsp:txBody>
      <dsp:txXfrm>
        <a:off x="3098164" y="2264119"/>
        <a:ext cx="2572086" cy="473594"/>
      </dsp:txXfrm>
    </dsp:sp>
    <dsp:sp modelId="{907B5861-78DB-4F9A-869B-970BF92C855C}">
      <dsp:nvSpPr>
        <dsp:cNvPr id="0" name=""/>
        <dsp:cNvSpPr/>
      </dsp:nvSpPr>
      <dsp:spPr>
        <a:xfrm>
          <a:off x="2904566" y="2872943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B1B1F-DB11-4F3F-8393-9D61FA02B772}">
      <dsp:nvSpPr>
        <dsp:cNvPr id="0" name=""/>
        <dsp:cNvSpPr/>
      </dsp:nvSpPr>
      <dsp:spPr>
        <a:xfrm>
          <a:off x="3098164" y="2737714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Innovatív vízvizsgálati módszer</a:t>
          </a:r>
        </a:p>
      </dsp:txBody>
      <dsp:txXfrm>
        <a:off x="3098164" y="2737714"/>
        <a:ext cx="2572086" cy="473594"/>
      </dsp:txXfrm>
    </dsp:sp>
    <dsp:sp modelId="{9562B90C-4CC7-4788-B6B4-0FAFC6A2B2B6}">
      <dsp:nvSpPr>
        <dsp:cNvPr id="0" name=""/>
        <dsp:cNvSpPr/>
      </dsp:nvSpPr>
      <dsp:spPr>
        <a:xfrm>
          <a:off x="5808535" y="856379"/>
          <a:ext cx="2765684" cy="325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0F445-5358-4217-A59C-BA57394154F0}">
      <dsp:nvSpPr>
        <dsp:cNvPr id="0" name=""/>
        <dsp:cNvSpPr/>
      </dsp:nvSpPr>
      <dsp:spPr>
        <a:xfrm>
          <a:off x="5808535" y="978566"/>
          <a:ext cx="203177" cy="203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837C8-D887-41C7-9FE8-AD360BED267B}">
      <dsp:nvSpPr>
        <dsp:cNvPr id="0" name=""/>
        <dsp:cNvSpPr/>
      </dsp:nvSpPr>
      <dsp:spPr>
        <a:xfrm>
          <a:off x="5808535" y="0"/>
          <a:ext cx="2765684" cy="58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u="sng" kern="1200" dirty="0"/>
            <a:t>3. modul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Hálózati veszteségek feltárása és minimalizálása – Madarász Tamás</a:t>
          </a:r>
        </a:p>
      </dsp:txBody>
      <dsp:txXfrm>
        <a:off x="5808535" y="0"/>
        <a:ext cx="2765684" cy="584509"/>
      </dsp:txXfrm>
    </dsp:sp>
    <dsp:sp modelId="{13A55713-FEC9-440D-9B3B-76D5E22A1DB3}">
      <dsp:nvSpPr>
        <dsp:cNvPr id="0" name=""/>
        <dsp:cNvSpPr/>
      </dsp:nvSpPr>
      <dsp:spPr>
        <a:xfrm>
          <a:off x="5808535" y="1452159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70151-B330-480C-BF28-796B9BFA3FFE}">
      <dsp:nvSpPr>
        <dsp:cNvPr id="0" name=""/>
        <dsp:cNvSpPr/>
      </dsp:nvSpPr>
      <dsp:spPr>
        <a:xfrm>
          <a:off x="6002132" y="131692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Talajfeszültségek hatása a tönkremenetelre</a:t>
          </a:r>
        </a:p>
      </dsp:txBody>
      <dsp:txXfrm>
        <a:off x="6002132" y="1316929"/>
        <a:ext cx="2572086" cy="473594"/>
      </dsp:txXfrm>
    </dsp:sp>
    <dsp:sp modelId="{D666C3E4-C82F-4E16-A90A-1FA2ED20AFA0}">
      <dsp:nvSpPr>
        <dsp:cNvPr id="0" name=""/>
        <dsp:cNvSpPr/>
      </dsp:nvSpPr>
      <dsp:spPr>
        <a:xfrm>
          <a:off x="5808535" y="1925754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24195-5A4A-4D65-89C9-8554FAD4676C}">
      <dsp:nvSpPr>
        <dsp:cNvPr id="0" name=""/>
        <dsp:cNvSpPr/>
      </dsp:nvSpPr>
      <dsp:spPr>
        <a:xfrm>
          <a:off x="6002132" y="1790524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Mikrohullámú </a:t>
          </a:r>
          <a:r>
            <a:rPr lang="hu-HU" sz="1100" kern="1200" dirty="0"/>
            <a:t>rendszerek alkalmazása</a:t>
          </a:r>
        </a:p>
      </dsp:txBody>
      <dsp:txXfrm>
        <a:off x="6002132" y="1790524"/>
        <a:ext cx="2572086" cy="473594"/>
      </dsp:txXfrm>
    </dsp:sp>
    <dsp:sp modelId="{6E52934D-4FE1-4AD2-8E1B-F97EF477339D}">
      <dsp:nvSpPr>
        <dsp:cNvPr id="0" name=""/>
        <dsp:cNvSpPr/>
      </dsp:nvSpPr>
      <dsp:spPr>
        <a:xfrm>
          <a:off x="5808535" y="2399349"/>
          <a:ext cx="203172" cy="2031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EAC01-A8C6-44D7-8009-0407F6D82A32}">
      <dsp:nvSpPr>
        <dsp:cNvPr id="0" name=""/>
        <dsp:cNvSpPr/>
      </dsp:nvSpPr>
      <dsp:spPr>
        <a:xfrm>
          <a:off x="6002132" y="2264119"/>
          <a:ext cx="2572086" cy="47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/>
            <a:t>Telepített akusztikus rendszerek</a:t>
          </a:r>
        </a:p>
      </dsp:txBody>
      <dsp:txXfrm>
        <a:off x="6002132" y="2264119"/>
        <a:ext cx="2572086" cy="473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címsorának</a:t>
            </a:r>
            <a:r>
              <a:rPr lang="en-US" dirty="0"/>
              <a:t> </a:t>
            </a:r>
            <a:r>
              <a:rPr lang="en-US" dirty="0" err="1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/>
              <a:t>Előadó</a:t>
            </a:r>
            <a:r>
              <a:rPr lang="en-US" dirty="0"/>
              <a:t> </a:t>
            </a:r>
            <a:r>
              <a:rPr lang="en-US" dirty="0" err="1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5" y="498052"/>
            <a:ext cx="1909813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Intézmény</a:t>
            </a:r>
            <a:r>
              <a:rPr lang="en-US" dirty="0"/>
              <a:t> </a:t>
            </a:r>
            <a:r>
              <a:rPr lang="en-US" dirty="0" err="1"/>
              <a:t>neve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2018. November 00.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04029" y="4285851"/>
            <a:ext cx="3180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kern="1200" spc="200" baseline="0" dirty="0">
                <a:solidFill>
                  <a:srgbClr val="BACEE3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2018</a:t>
            </a:r>
            <a:r>
              <a:rPr lang="en-US" sz="1100" b="1" i="1" kern="1200" spc="200" baseline="0" dirty="0">
                <a:solidFill>
                  <a:schemeClr val="tx1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 </a:t>
            </a:r>
            <a:r>
              <a:rPr lang="en-US" sz="1100" b="1" i="1" kern="1200" spc="200" baseline="0" dirty="0">
                <a:solidFill>
                  <a:srgbClr val="00386E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HATÁRTALAN TUDOMÁNY</a:t>
            </a:r>
            <a:endParaRPr lang="hu-HU" sz="1100" b="1" i="1" spc="200" baseline="0" dirty="0">
              <a:solidFill>
                <a:srgbClr val="00386E"/>
              </a:solidFill>
              <a:latin typeface="Ideal Sans Book" charset="0"/>
              <a:ea typeface="Ideal Sans Book" charset="0"/>
              <a:cs typeface="Ideal Sans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címének</a:t>
            </a:r>
            <a:r>
              <a:rPr lang="en-US" dirty="0"/>
              <a:t> a </a:t>
            </a:r>
            <a:r>
              <a:rPr lang="en-US" dirty="0" err="1"/>
              <a:t>helye</a:t>
            </a:r>
            <a:r>
              <a:rPr lang="en-US" dirty="0"/>
              <a:t>, </a:t>
            </a:r>
            <a:r>
              <a:rPr lang="en-US" dirty="0" err="1"/>
              <a:t>kérjük</a:t>
            </a:r>
            <a:r>
              <a:rPr lang="en-US" dirty="0"/>
              <a:t>, ide </a:t>
            </a:r>
            <a:r>
              <a:rPr lang="en-US" dirty="0" err="1"/>
              <a:t>írja</a:t>
            </a:r>
            <a:r>
              <a:rPr lang="en-US" dirty="0"/>
              <a:t> a </a:t>
            </a:r>
            <a:r>
              <a:rPr lang="en-US" dirty="0" err="1"/>
              <a:t>címet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kétsoros</a:t>
            </a:r>
            <a:r>
              <a:rPr lang="en-US" dirty="0"/>
              <a:t> is </a:t>
            </a:r>
            <a:r>
              <a:rPr lang="en-US" dirty="0" err="1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emlékezetes</a:t>
            </a:r>
            <a:r>
              <a:rPr lang="en-US" dirty="0"/>
              <a:t>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jellemzője</a:t>
            </a:r>
            <a:r>
              <a:rPr lang="en-US" dirty="0"/>
              <a:t> a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kevés</a:t>
            </a:r>
            <a:r>
              <a:rPr lang="en-US" dirty="0"/>
              <a:t>, de </a:t>
            </a:r>
            <a:r>
              <a:rPr lang="en-US" dirty="0" err="1"/>
              <a:t>informatív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rövid</a:t>
            </a:r>
            <a:r>
              <a:rPr lang="en-US" dirty="0"/>
              <a:t>,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strukturált</a:t>
            </a:r>
            <a:r>
              <a:rPr lang="en-US" dirty="0"/>
              <a:t> </a:t>
            </a:r>
            <a:r>
              <a:rPr lang="en-US" dirty="0" err="1"/>
              <a:t>szöveg</a:t>
            </a:r>
            <a:r>
              <a:rPr lang="en-US" dirty="0"/>
              <a:t>. A </a:t>
            </a:r>
            <a:r>
              <a:rPr lang="en-US" dirty="0" err="1"/>
              <a:t>legkisebb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MTA </a:t>
            </a:r>
            <a:r>
              <a:rPr lang="en-US" dirty="0" err="1"/>
              <a:t>Székház</a:t>
            </a:r>
            <a:r>
              <a:rPr lang="en-US" dirty="0"/>
              <a:t> </a:t>
            </a:r>
            <a:r>
              <a:rPr lang="en-US" dirty="0" err="1"/>
              <a:t>Dísztermének</a:t>
            </a:r>
            <a:r>
              <a:rPr lang="en-US" dirty="0"/>
              <a:t> </a:t>
            </a:r>
            <a:r>
              <a:rPr lang="en-US" dirty="0" err="1"/>
              <a:t>utolsó</a:t>
            </a:r>
            <a:r>
              <a:rPr lang="en-US" dirty="0"/>
              <a:t> </a:t>
            </a:r>
            <a:r>
              <a:rPr lang="en-US" dirty="0" err="1"/>
              <a:t>sorából</a:t>
            </a:r>
            <a:r>
              <a:rPr lang="en-US" dirty="0"/>
              <a:t> is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olvasható</a:t>
            </a:r>
            <a:r>
              <a:rPr lang="en-US" dirty="0"/>
              <a:t> </a:t>
            </a:r>
            <a:r>
              <a:rPr lang="en-US" dirty="0" err="1"/>
              <a:t>betűméret</a:t>
            </a:r>
            <a:r>
              <a:rPr lang="en-US" dirty="0"/>
              <a:t>: 18 </a:t>
            </a:r>
            <a:r>
              <a:rPr lang="en-US" dirty="0" err="1"/>
              <a:t>pont</a:t>
            </a:r>
            <a:r>
              <a:rPr lang="en-US" dirty="0"/>
              <a:t>. A </a:t>
            </a:r>
            <a:r>
              <a:rPr lang="en-US" dirty="0" err="1"/>
              <a:t>diára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ikonok</a:t>
            </a:r>
            <a:r>
              <a:rPr lang="en-US" dirty="0"/>
              <a:t> </a:t>
            </a:r>
            <a:r>
              <a:rPr lang="en-US" dirty="0" err="1"/>
              <a:t>segítségével</a:t>
            </a:r>
            <a:r>
              <a:rPr lang="en-US" dirty="0"/>
              <a:t> </a:t>
            </a:r>
            <a:r>
              <a:rPr lang="en-US" dirty="0" err="1"/>
              <a:t>beszúrhatók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szöveges</a:t>
            </a:r>
            <a:r>
              <a:rPr lang="en-US" dirty="0"/>
              <a:t> </a:t>
            </a:r>
            <a:r>
              <a:rPr lang="en-US" dirty="0" err="1"/>
              <a:t>tartalmak</a:t>
            </a:r>
            <a:r>
              <a:rPr lang="en-US" dirty="0"/>
              <a:t> is: </a:t>
            </a:r>
            <a:r>
              <a:rPr lang="en-US" dirty="0" err="1"/>
              <a:t>táblázatok</a:t>
            </a:r>
            <a:r>
              <a:rPr lang="en-US" dirty="0"/>
              <a:t>, </a:t>
            </a:r>
            <a:r>
              <a:rPr lang="en-US" dirty="0" err="1"/>
              <a:t>grafikonok</a:t>
            </a:r>
            <a:r>
              <a:rPr lang="en-US" dirty="0"/>
              <a:t>, </a:t>
            </a:r>
            <a:r>
              <a:rPr lang="en-US" dirty="0" err="1"/>
              <a:t>illusztrációk</a:t>
            </a:r>
            <a:r>
              <a:rPr lang="en-US" dirty="0"/>
              <a:t>, </a:t>
            </a:r>
            <a:r>
              <a:rPr lang="en-US" dirty="0" err="1"/>
              <a:t>videók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címének</a:t>
            </a:r>
            <a:r>
              <a:rPr lang="en-US" dirty="0"/>
              <a:t> a </a:t>
            </a:r>
            <a:r>
              <a:rPr lang="en-US" dirty="0" err="1"/>
              <a:t>helye</a:t>
            </a:r>
            <a:r>
              <a:rPr lang="en-US" dirty="0"/>
              <a:t>, </a:t>
            </a:r>
            <a:r>
              <a:rPr lang="en-US" dirty="0" err="1"/>
              <a:t>kérjük</a:t>
            </a:r>
            <a:r>
              <a:rPr lang="en-US" dirty="0"/>
              <a:t>, ide </a:t>
            </a:r>
            <a:r>
              <a:rPr lang="en-US" dirty="0" err="1"/>
              <a:t>írja</a:t>
            </a:r>
            <a:r>
              <a:rPr lang="en-US" dirty="0"/>
              <a:t> a </a:t>
            </a:r>
            <a:r>
              <a:rPr lang="en-US" dirty="0" err="1"/>
              <a:t>címet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kétsoros</a:t>
            </a:r>
            <a:r>
              <a:rPr lang="en-US" dirty="0"/>
              <a:t> is </a:t>
            </a:r>
            <a:r>
              <a:rPr lang="en-US" dirty="0" err="1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emlékezetes</a:t>
            </a:r>
            <a:r>
              <a:rPr lang="en-US" dirty="0"/>
              <a:t>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jellemzője</a:t>
            </a:r>
            <a:r>
              <a:rPr lang="en-US" dirty="0"/>
              <a:t> a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kevés</a:t>
            </a:r>
            <a:r>
              <a:rPr lang="en-US" dirty="0"/>
              <a:t>, de </a:t>
            </a:r>
            <a:r>
              <a:rPr lang="en-US" dirty="0" err="1"/>
              <a:t>informatív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rövid</a:t>
            </a:r>
            <a:r>
              <a:rPr lang="en-US" dirty="0"/>
              <a:t>,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strukturált</a:t>
            </a:r>
            <a:r>
              <a:rPr lang="en-US" dirty="0"/>
              <a:t> </a:t>
            </a:r>
            <a:r>
              <a:rPr lang="en-US" dirty="0" err="1"/>
              <a:t>szöveg</a:t>
            </a:r>
            <a:r>
              <a:rPr lang="en-US" dirty="0"/>
              <a:t>. A </a:t>
            </a:r>
            <a:r>
              <a:rPr lang="en-US" dirty="0" err="1"/>
              <a:t>legkisebb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MTA </a:t>
            </a:r>
            <a:r>
              <a:rPr lang="en-US" dirty="0" err="1"/>
              <a:t>Székház</a:t>
            </a:r>
            <a:r>
              <a:rPr lang="en-US" dirty="0"/>
              <a:t> </a:t>
            </a:r>
            <a:r>
              <a:rPr lang="en-US" dirty="0" err="1"/>
              <a:t>Dísztermének</a:t>
            </a:r>
            <a:r>
              <a:rPr lang="en-US" dirty="0"/>
              <a:t> </a:t>
            </a:r>
            <a:r>
              <a:rPr lang="en-US" dirty="0" err="1"/>
              <a:t>utolsó</a:t>
            </a:r>
            <a:r>
              <a:rPr lang="en-US" dirty="0"/>
              <a:t> </a:t>
            </a:r>
            <a:r>
              <a:rPr lang="en-US" dirty="0" err="1"/>
              <a:t>sorából</a:t>
            </a:r>
            <a:r>
              <a:rPr lang="en-US" dirty="0"/>
              <a:t> is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olvasható</a:t>
            </a:r>
            <a:r>
              <a:rPr lang="en-US" dirty="0"/>
              <a:t> </a:t>
            </a:r>
            <a:r>
              <a:rPr lang="en-US" dirty="0" err="1"/>
              <a:t>betűméret</a:t>
            </a:r>
            <a:r>
              <a:rPr lang="en-US" dirty="0"/>
              <a:t>: 18 </a:t>
            </a:r>
            <a:r>
              <a:rPr lang="en-US" dirty="0" err="1"/>
              <a:t>pont</a:t>
            </a:r>
            <a:r>
              <a:rPr lang="en-US" dirty="0"/>
              <a:t>. A </a:t>
            </a:r>
            <a:r>
              <a:rPr lang="en-US" dirty="0" err="1"/>
              <a:t>diára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ikonok</a:t>
            </a:r>
            <a:r>
              <a:rPr lang="en-US" dirty="0"/>
              <a:t> </a:t>
            </a:r>
            <a:r>
              <a:rPr lang="en-US" dirty="0" err="1"/>
              <a:t>segítségével</a:t>
            </a:r>
            <a:r>
              <a:rPr lang="en-US" dirty="0"/>
              <a:t> </a:t>
            </a:r>
            <a:r>
              <a:rPr lang="en-US" dirty="0" err="1"/>
              <a:t>beszúrhatók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szöveges</a:t>
            </a:r>
            <a:r>
              <a:rPr lang="en-US" dirty="0"/>
              <a:t> </a:t>
            </a:r>
            <a:r>
              <a:rPr lang="en-US" dirty="0" err="1"/>
              <a:t>tartalmak</a:t>
            </a:r>
            <a:r>
              <a:rPr lang="en-US" dirty="0"/>
              <a:t> is: </a:t>
            </a:r>
            <a:r>
              <a:rPr lang="en-US" dirty="0" err="1"/>
              <a:t>táblázatok</a:t>
            </a:r>
            <a:r>
              <a:rPr lang="en-US" dirty="0"/>
              <a:t>, </a:t>
            </a:r>
            <a:r>
              <a:rPr lang="en-US" dirty="0" err="1"/>
              <a:t>grafikonok</a:t>
            </a:r>
            <a:r>
              <a:rPr lang="en-US" dirty="0"/>
              <a:t>, </a:t>
            </a:r>
            <a:r>
              <a:rPr lang="en-US" dirty="0" err="1"/>
              <a:t>illusztrációk</a:t>
            </a:r>
            <a:r>
              <a:rPr lang="en-US" dirty="0"/>
              <a:t>, </a:t>
            </a:r>
            <a:r>
              <a:rPr lang="en-US" dirty="0" err="1"/>
              <a:t>videók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27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fejezetekkel</a:t>
            </a:r>
            <a:r>
              <a:rPr lang="en-US" dirty="0"/>
              <a:t> is </a:t>
            </a:r>
            <a:r>
              <a:rPr lang="en-US" dirty="0" err="1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Kérjük</a:t>
            </a:r>
            <a:r>
              <a:rPr lang="en-US" dirty="0"/>
              <a:t>, a </a:t>
            </a:r>
            <a:r>
              <a:rPr lang="en-US" dirty="0" err="1"/>
              <a:t>fenti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a </a:t>
            </a:r>
            <a:r>
              <a:rPr lang="en-US" dirty="0" err="1"/>
              <a:t>fejezet</a:t>
            </a:r>
            <a:r>
              <a:rPr lang="en-US" dirty="0"/>
              <a:t> </a:t>
            </a:r>
            <a:r>
              <a:rPr lang="en-US" dirty="0" err="1"/>
              <a:t>címét</a:t>
            </a:r>
            <a:r>
              <a:rPr lang="en-US" dirty="0"/>
              <a:t> </a:t>
            </a:r>
            <a:r>
              <a:rPr lang="en-US" dirty="0" err="1"/>
              <a:t>írja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alsó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</a:t>
            </a:r>
            <a:r>
              <a:rPr lang="en-US" dirty="0" err="1"/>
              <a:t>pedig</a:t>
            </a:r>
            <a:r>
              <a:rPr lang="en-US" dirty="0"/>
              <a:t> </a:t>
            </a:r>
            <a:r>
              <a:rPr lang="en-US" dirty="0" err="1"/>
              <a:t>magyarázó</a:t>
            </a:r>
            <a:r>
              <a:rPr lang="en-US" dirty="0"/>
              <a:t> </a:t>
            </a:r>
            <a:r>
              <a:rPr lang="en-US" dirty="0" err="1"/>
              <a:t>jellegű</a:t>
            </a:r>
            <a:r>
              <a:rPr lang="en-US" dirty="0"/>
              <a:t> </a:t>
            </a:r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kerülhet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Ezen</a:t>
            </a:r>
            <a:r>
              <a:rPr lang="en-US" dirty="0"/>
              <a:t> a </a:t>
            </a:r>
            <a:r>
              <a:rPr lang="en-US" dirty="0" err="1"/>
              <a:t>dián</a:t>
            </a:r>
            <a:r>
              <a:rPr lang="en-US" dirty="0"/>
              <a:t>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típusú</a:t>
            </a:r>
            <a:r>
              <a:rPr lang="en-US" dirty="0"/>
              <a:t> </a:t>
            </a:r>
            <a:r>
              <a:rPr lang="en-US" dirty="0" err="1"/>
              <a:t>tartalmat</a:t>
            </a:r>
            <a:r>
              <a:rPr lang="en-US" dirty="0"/>
              <a:t> </a:t>
            </a:r>
            <a:r>
              <a:rPr lang="en-US" dirty="0" err="1"/>
              <a:t>jeleníthetünk</a:t>
            </a:r>
            <a:r>
              <a:rPr lang="en-US" dirty="0"/>
              <a:t> meg </a:t>
            </a:r>
            <a:r>
              <a:rPr lang="en-US" dirty="0" err="1"/>
              <a:t>egymás</a:t>
            </a:r>
            <a:r>
              <a:rPr lang="en-US" dirty="0"/>
              <a:t> </a:t>
            </a:r>
            <a:r>
              <a:rPr lang="en-US" dirty="0" err="1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címsorral</a:t>
            </a:r>
            <a:r>
              <a:rPr lang="en-US" dirty="0"/>
              <a:t> </a:t>
            </a:r>
            <a:r>
              <a:rPr lang="en-US" dirty="0" err="1"/>
              <a:t>ellátott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címsorral</a:t>
            </a:r>
            <a:r>
              <a:rPr lang="en-US" dirty="0"/>
              <a:t> </a:t>
            </a:r>
            <a:r>
              <a:rPr lang="en-US" dirty="0" err="1"/>
              <a:t>ellátott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/>
              <a:t>Kattintson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ikonra</a:t>
            </a:r>
            <a:r>
              <a:rPr lang="en-US" dirty="0"/>
              <a:t> a </a:t>
            </a:r>
            <a:r>
              <a:rPr lang="en-US" dirty="0" err="1"/>
              <a:t>kép</a:t>
            </a:r>
            <a:r>
              <a:rPr lang="en-US" dirty="0"/>
              <a:t> </a:t>
            </a:r>
            <a:r>
              <a:rPr lang="en-US" dirty="0" err="1"/>
              <a:t>hozzáadásáért</a:t>
            </a:r>
            <a:r>
              <a:rPr lang="en-US" dirty="0"/>
              <a:t>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húzza</a:t>
            </a:r>
            <a:r>
              <a:rPr lang="en-US" dirty="0"/>
              <a:t> be </a:t>
            </a:r>
            <a:r>
              <a:rPr lang="en-US" dirty="0" err="1"/>
              <a:t>erre</a:t>
            </a:r>
            <a:r>
              <a:rPr lang="en-US" dirty="0"/>
              <a:t> a </a:t>
            </a:r>
            <a:r>
              <a:rPr lang="en-US" dirty="0" err="1"/>
              <a:t>felületre</a:t>
            </a:r>
            <a:r>
              <a:rPr lang="en-US" dirty="0"/>
              <a:t>!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/>
              <a:t>Kiemelt</a:t>
            </a:r>
            <a:r>
              <a:rPr lang="en-US" dirty="0"/>
              <a:t> </a:t>
            </a:r>
            <a:r>
              <a:rPr lang="en-US" dirty="0" err="1"/>
              <a:t>illusztrációk</a:t>
            </a:r>
            <a:r>
              <a:rPr lang="en-US" dirty="0"/>
              <a:t> </a:t>
            </a:r>
            <a:r>
              <a:rPr lang="en-US" dirty="0" err="1"/>
              <a:t>megjelenítése</a:t>
            </a:r>
            <a:r>
              <a:rPr lang="en-US" dirty="0"/>
              <a:t> – </a:t>
            </a:r>
            <a:r>
              <a:rPr lang="en-US" dirty="0" err="1"/>
              <a:t>itt</a:t>
            </a:r>
            <a:r>
              <a:rPr lang="en-US" dirty="0"/>
              <a:t> </a:t>
            </a:r>
            <a:r>
              <a:rPr lang="en-US" dirty="0" err="1"/>
              <a:t>akár</a:t>
            </a:r>
            <a:r>
              <a:rPr lang="en-US" dirty="0"/>
              <a:t> a </a:t>
            </a:r>
            <a:r>
              <a:rPr lang="en-US" dirty="0" err="1"/>
              <a:t>képhez</a:t>
            </a:r>
            <a:r>
              <a:rPr lang="en-US" dirty="0"/>
              <a:t> </a:t>
            </a:r>
            <a:r>
              <a:rPr lang="en-US" dirty="0" err="1"/>
              <a:t>kapcsolódó</a:t>
            </a:r>
            <a:r>
              <a:rPr lang="en-US" dirty="0"/>
              <a:t> </a:t>
            </a:r>
            <a:r>
              <a:rPr lang="en-US" dirty="0" err="1"/>
              <a:t>idézet</a:t>
            </a:r>
            <a:r>
              <a:rPr lang="en-US" dirty="0"/>
              <a:t> is </a:t>
            </a:r>
            <a:r>
              <a:rPr lang="en-US" dirty="0" err="1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ünnepének</a:t>
            </a:r>
            <a:b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6" r:id="rId6"/>
    <p:sldLayoutId id="2147483672" r:id="rId7"/>
    <p:sldLayoutId id="2147483669" r:id="rId8"/>
    <p:sldLayoutId id="2147483670" r:id="rId9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://growobservatory.org/" TargetMode="Externa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800" b="1" dirty="0"/>
              <a:t>INNOVÍZ – </a:t>
            </a:r>
            <a:br>
              <a:rPr lang="hu-HU" sz="2800" b="1" dirty="0"/>
            </a:br>
            <a:r>
              <a:rPr lang="hu-HU" sz="2800" b="1" dirty="0"/>
              <a:t>Innovatív megoldások a felszín alatti vízkészleteink hasznosításában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837" y="3086978"/>
            <a:ext cx="4968875" cy="638081"/>
          </a:xfrm>
        </p:spPr>
        <p:txBody>
          <a:bodyPr/>
          <a:lstStyle/>
          <a:p>
            <a:r>
              <a:rPr lang="hu-HU" sz="2400" dirty="0"/>
              <a:t>Szűcs Péter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3779838" y="3593877"/>
            <a:ext cx="4968874" cy="657320"/>
          </a:xfrm>
        </p:spPr>
        <p:txBody>
          <a:bodyPr/>
          <a:lstStyle/>
          <a:p>
            <a:r>
              <a:rPr lang="hu-HU" sz="1000" dirty="0"/>
              <a:t>intézeti tanszékvezető egyetemi tanár, </a:t>
            </a:r>
            <a:r>
              <a:rPr lang="hu-HU" sz="1000" dirty="0" err="1"/>
              <a:t>kutatócsoportvezető</a:t>
            </a:r>
            <a:r>
              <a:rPr lang="hu-HU" sz="1000" dirty="0"/>
              <a:t>, </a:t>
            </a:r>
            <a:br>
              <a:rPr lang="hu-HU" sz="1000" dirty="0"/>
            </a:br>
            <a:r>
              <a:rPr lang="hu-HU" sz="1000" dirty="0"/>
              <a:t>az MTA doktora</a:t>
            </a:r>
            <a:br>
              <a:rPr lang="hu-HU" sz="1000" dirty="0"/>
            </a:br>
            <a:r>
              <a:rPr lang="hu-HU" sz="1000" dirty="0"/>
              <a:t>Miskolci Egyetem, </a:t>
            </a:r>
            <a:r>
              <a:rPr lang="hu-HU" sz="1000" dirty="0" err="1"/>
              <a:t>Hidrogeológiai-Mérnökgeológiai</a:t>
            </a:r>
            <a:r>
              <a:rPr lang="hu-HU" sz="1000" dirty="0"/>
              <a:t> Intézeti Tanszék</a:t>
            </a:r>
            <a:br>
              <a:rPr lang="hu-HU" sz="1000" dirty="0"/>
            </a:br>
            <a:r>
              <a:rPr lang="hu-HU" sz="1000" dirty="0"/>
              <a:t>MTA-ME Műszaki Földtudományi Kutatócsoport</a:t>
            </a:r>
            <a:endParaRPr lang="en-US" sz="1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hu-HU" dirty="0"/>
              <a:t>2018. November 15.</a:t>
            </a:r>
          </a:p>
        </p:txBody>
      </p:sp>
      <p:pic>
        <p:nvPicPr>
          <p:cNvPr id="6" name="Kép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8" y="2491501"/>
            <a:ext cx="1329304" cy="721151"/>
          </a:xfrm>
          <a:prstGeom prst="rect">
            <a:avLst/>
          </a:prstGeom>
        </p:spPr>
      </p:pic>
      <p:pic>
        <p:nvPicPr>
          <p:cNvPr id="7" name="Kép 6" descr="logo-uni-miskolc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06" y="3351962"/>
            <a:ext cx="2174488" cy="5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1218" y="82577"/>
            <a:ext cx="8064499" cy="856853"/>
          </a:xfrm>
        </p:spPr>
        <p:txBody>
          <a:bodyPr/>
          <a:lstStyle/>
          <a:p>
            <a:r>
              <a:rPr lang="hu-HU" sz="2000" dirty="0"/>
              <a:t>Szélsőséges időjárási viszonyok hatása a hidrológiai ciklusra – </a:t>
            </a:r>
            <a:br>
              <a:rPr lang="hu-HU" sz="2000" dirty="0"/>
            </a:br>
            <a:r>
              <a:rPr lang="hu-HU" sz="2000" dirty="0"/>
              <a:t>Napi csapadékösszegek vizsgálata 110 éves adatsorok alapján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10</a:t>
            </a:fld>
            <a:endParaRPr lang="en-US"/>
          </a:p>
        </p:txBody>
      </p:sp>
      <p:pic>
        <p:nvPicPr>
          <p:cNvPr id="5" name="Kép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04" y="2912407"/>
            <a:ext cx="2078831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05" y="651135"/>
            <a:ext cx="2071688" cy="216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30" y="2972891"/>
            <a:ext cx="2078831" cy="217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" y="715466"/>
            <a:ext cx="2198097" cy="225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21E4E79-E56E-454F-BEA8-802DB3A771B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59" y="715466"/>
            <a:ext cx="2705222" cy="2676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D648C557-1B38-498C-A055-AEC18512F5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97051" y="3532365"/>
          <a:ext cx="3243265" cy="961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8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9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Időszak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Debrecen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[ </a:t>
                      </a:r>
                      <a:r>
                        <a:rPr lang="hu-HU" sz="800" dirty="0">
                          <a:effectLst/>
                        </a:rPr>
                        <a:t>nap</a:t>
                      </a:r>
                      <a:r>
                        <a:rPr lang="en-US" sz="800" dirty="0">
                          <a:effectLst/>
                        </a:rPr>
                        <a:t> ]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Budapest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[ </a:t>
                      </a:r>
                      <a:r>
                        <a:rPr lang="hu-HU" sz="800" dirty="0">
                          <a:effectLst/>
                        </a:rPr>
                        <a:t>nap</a:t>
                      </a:r>
                      <a:r>
                        <a:rPr lang="en-US" sz="800" dirty="0">
                          <a:effectLst/>
                        </a:rPr>
                        <a:t> ]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Pécs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[ </a:t>
                      </a:r>
                      <a:r>
                        <a:rPr lang="hu-HU" sz="800" dirty="0">
                          <a:effectLst/>
                        </a:rPr>
                        <a:t>nap </a:t>
                      </a:r>
                      <a:r>
                        <a:rPr lang="en-US" sz="800" dirty="0">
                          <a:effectLst/>
                        </a:rPr>
                        <a:t>]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Szombathely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[ </a:t>
                      </a:r>
                      <a:r>
                        <a:rPr lang="hu-HU" sz="800" dirty="0">
                          <a:effectLst/>
                        </a:rPr>
                        <a:t>nap</a:t>
                      </a:r>
                      <a:r>
                        <a:rPr lang="en-US" sz="800" dirty="0">
                          <a:effectLst/>
                        </a:rPr>
                        <a:t> ]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1901-1928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366.6 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366.5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366.8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365.4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1929-1956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364.4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349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363.7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364.4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1957-1984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364.6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367.7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366.9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365.5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1985-2011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366.6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366.9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365.7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365.9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hossz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2.2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18.7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3.2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1.5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84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/>
              <a:t>Csapadék és talajvíz idősorok spektruma –  a szélsőséges időjárási hatások megjelenése a felszín alatti vizek vonatkozásában is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11</a:t>
            </a:fld>
            <a:endParaRPr lang="en-US"/>
          </a:p>
        </p:txBody>
      </p:sp>
      <p:pic>
        <p:nvPicPr>
          <p:cNvPr id="5" name="Tartalom helye 3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35" y="1193005"/>
            <a:ext cx="3516094" cy="35004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/>
          </p:nvPr>
        </p:nvGraphicFramePr>
        <p:xfrm>
          <a:off x="4743450" y="1193006"/>
          <a:ext cx="3343272" cy="3500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4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Debrecen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csapadék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</a:t>
                      </a:r>
                      <a:r>
                        <a:rPr lang="en-US" sz="800" dirty="0" err="1">
                          <a:effectLst/>
                        </a:rPr>
                        <a:t>relat</a:t>
                      </a:r>
                      <a:r>
                        <a:rPr lang="hu-HU" sz="800" dirty="0">
                          <a:effectLst/>
                        </a:rPr>
                        <a:t>ív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hu-HU" sz="800" dirty="0">
                          <a:effectLst/>
                        </a:rPr>
                        <a:t>súly</a:t>
                      </a:r>
                      <a:r>
                        <a:rPr lang="en-US" sz="800" dirty="0">
                          <a:effectLst/>
                        </a:rPr>
                        <a:t>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talajvíz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</a:t>
                      </a:r>
                      <a:r>
                        <a:rPr lang="hu-HU" sz="800" dirty="0">
                          <a:effectLst/>
                        </a:rPr>
                        <a:t>relatív súly</a:t>
                      </a:r>
                      <a:r>
                        <a:rPr lang="en-US" sz="800" dirty="0">
                          <a:effectLst/>
                        </a:rPr>
                        <a:t>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en-US" sz="800" dirty="0" err="1">
                          <a:solidFill>
                            <a:srgbClr val="FF000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(100%)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en-US" sz="800" dirty="0" err="1">
                          <a:solidFill>
                            <a:srgbClr val="FF000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(100%)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0,5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(57,6%)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12,3 </a:t>
                      </a:r>
                      <a:r>
                        <a:rPr lang="en-US" sz="800" dirty="0" err="1">
                          <a:solidFill>
                            <a:srgbClr val="00B05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(77,3%)</a:t>
                      </a:r>
                      <a:endParaRPr lang="hu-HU" sz="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</a:t>
                      </a:r>
                      <a:r>
                        <a:rPr lang="hu-H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4,92 </a:t>
                      </a:r>
                      <a:r>
                        <a:rPr lang="en-US" sz="800" dirty="0" err="1">
                          <a:solidFill>
                            <a:srgbClr val="FF000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(25,5%)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(45,4%)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1,23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(24%)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18,9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(43,2%)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31,5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(23,8%)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  <a:r>
                        <a:rPr lang="en-US" sz="800" dirty="0" err="1">
                          <a:solidFill>
                            <a:srgbClr val="FF000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(41,7%)</a:t>
                      </a:r>
                      <a:endParaRPr lang="hu-H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2,39 </a:t>
                      </a:r>
                      <a:r>
                        <a:rPr lang="en-US" sz="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(23,6%)</a:t>
                      </a:r>
                      <a:endParaRPr lang="hu-H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10,5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(40,7%)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3,67 </a:t>
                      </a:r>
                      <a:r>
                        <a:rPr lang="en-US" sz="800" dirty="0" err="1">
                          <a:solidFill>
                            <a:srgbClr val="0070C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(22,4%)</a:t>
                      </a:r>
                      <a:endParaRPr lang="hu-HU" sz="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26,6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(38,1%)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1,62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(22,2%)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(32,9%)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0,8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(22,1%)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2,38 </a:t>
                      </a:r>
                      <a:r>
                        <a:rPr lang="en-US" sz="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(32,9%)</a:t>
                      </a:r>
                      <a:endParaRPr lang="hu-H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r>
                        <a:rPr lang="hu-HU" sz="800" dirty="0">
                          <a:effectLst/>
                        </a:rPr>
                        <a:t>0.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6,08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(21,4%)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3,67 </a:t>
                      </a:r>
                      <a:r>
                        <a:rPr lang="en-US" sz="800" dirty="0" err="1">
                          <a:solidFill>
                            <a:srgbClr val="0070C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(32,2%)</a:t>
                      </a:r>
                      <a:endParaRPr lang="hu-HU" sz="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</a:t>
                      </a:r>
                      <a:r>
                        <a:rPr lang="hu-HU" sz="800" dirty="0">
                          <a:effectLst/>
                        </a:rPr>
                        <a:t>.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13,7 </a:t>
                      </a:r>
                      <a:r>
                        <a:rPr lang="en-US" sz="800" dirty="0" err="1">
                          <a:solidFill>
                            <a:srgbClr val="00B050"/>
                          </a:solidFill>
                          <a:effectLst/>
                        </a:rPr>
                        <a:t>év</a:t>
                      </a: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endParaRPr lang="hu-HU" sz="8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effectLst/>
                        </a:rPr>
                        <a:t>(21,1%)</a:t>
                      </a:r>
                      <a:endParaRPr lang="hu-HU" sz="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3,33 </a:t>
                      </a:r>
                      <a:r>
                        <a:rPr lang="en-US" sz="800" dirty="0" err="1">
                          <a:effectLst/>
                        </a:rPr>
                        <a:t>év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(31,4%)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52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393" y="132556"/>
            <a:ext cx="8064499" cy="856853"/>
          </a:xfrm>
        </p:spPr>
        <p:txBody>
          <a:bodyPr/>
          <a:lstStyle/>
          <a:p>
            <a:r>
              <a:rPr lang="hu-HU" sz="2000" dirty="0"/>
              <a:t>Talaj vízforgalmat gátló tényezők, belvíz és aszály kockázatok -</a:t>
            </a:r>
            <a:br>
              <a:rPr lang="hu-HU" sz="2000" dirty="0"/>
            </a:br>
            <a:r>
              <a:rPr lang="hu-HU" sz="2000" dirty="0"/>
              <a:t>talajtani okok feltárása és a jelenlegi állapotok becslése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9779" y="989409"/>
            <a:ext cx="7705725" cy="2988000"/>
          </a:xfrm>
        </p:spPr>
        <p:txBody>
          <a:bodyPr/>
          <a:lstStyle/>
          <a:p>
            <a:r>
              <a:rPr lang="hu-HU" sz="1800" b="1" dirty="0"/>
              <a:t>Mezőgazdasági talajaink szerkezeti degradációjából fakadó vízgazdálkodási problémák  - mezőgazdasági vízigények – öntözési hatékonyság?</a:t>
            </a:r>
          </a:p>
          <a:p>
            <a:r>
              <a:rPr lang="hu-HU" sz="1800" dirty="0"/>
              <a:t>Legfontosabb okok: </a:t>
            </a:r>
          </a:p>
          <a:p>
            <a:pPr lvl="2"/>
            <a:r>
              <a:rPr lang="hu-HU" sz="1350" dirty="0"/>
              <a:t>Talajművelés</a:t>
            </a:r>
          </a:p>
          <a:p>
            <a:pPr lvl="2"/>
            <a:r>
              <a:rPr lang="hu-HU" sz="1350" dirty="0"/>
              <a:t>Nem megfelelően kivitelezett öntözés</a:t>
            </a:r>
            <a:endParaRPr lang="en-US" sz="1350" dirty="0"/>
          </a:p>
          <a:p>
            <a:pPr>
              <a:defRPr/>
            </a:pPr>
            <a:r>
              <a:rPr lang="hu-HU" sz="1400" dirty="0"/>
              <a:t>Szerkezeti elemek összetöredezése, felaprózódása, a gravitációs pórustér csökkenése</a:t>
            </a:r>
          </a:p>
          <a:p>
            <a:pPr>
              <a:defRPr/>
            </a:pPr>
            <a:r>
              <a:rPr lang="hu-HU" sz="1400" dirty="0"/>
              <a:t>Tömörödött, lemezes, lencsés, prizmás szerkezet kialakulása</a:t>
            </a:r>
          </a:p>
          <a:p>
            <a:pPr>
              <a:defRPr/>
            </a:pPr>
            <a:r>
              <a:rPr lang="hu-HU" sz="1400" dirty="0"/>
              <a:t>Csökkenő porozitás</a:t>
            </a:r>
          </a:p>
          <a:p>
            <a:pPr>
              <a:defRPr/>
            </a:pPr>
            <a:r>
              <a:rPr lang="hu-HU" sz="1400" dirty="0"/>
              <a:t>Csökkenő aggregát-porozitás, morzsa-állékonyság</a:t>
            </a:r>
          </a:p>
          <a:p>
            <a:pPr>
              <a:defRPr/>
            </a:pPr>
            <a:r>
              <a:rPr lang="hu-HU" sz="1400" dirty="0"/>
              <a:t>Kérgesedés, csökkenő beszivárgás, belvíz</a:t>
            </a:r>
          </a:p>
          <a:p>
            <a:pPr>
              <a:defRPr/>
            </a:pPr>
            <a:r>
              <a:rPr lang="hu-HU" sz="1400" dirty="0"/>
              <a:t>Eketalp kialakulása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12</a:t>
            </a:fld>
            <a:endParaRPr lang="en-US"/>
          </a:p>
        </p:txBody>
      </p:sp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98397437-7AD3-4F3F-AE10-F073FA077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01" y="2758441"/>
            <a:ext cx="3058424" cy="22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081" y="226497"/>
            <a:ext cx="8489632" cy="1072294"/>
          </a:xfrm>
        </p:spPr>
        <p:txBody>
          <a:bodyPr/>
          <a:lstStyle/>
          <a:p>
            <a:r>
              <a:rPr lang="hu-HU" sz="2400" dirty="0"/>
              <a:t>Országos </a:t>
            </a:r>
            <a:r>
              <a:rPr lang="hu-HU" sz="2400" dirty="0" err="1"/>
              <a:t>talajdegradációs</a:t>
            </a:r>
            <a:r>
              <a:rPr lang="hu-HU" sz="2400" dirty="0"/>
              <a:t> adatbázis</a:t>
            </a:r>
            <a:br>
              <a:rPr lang="hu-HU" sz="2400" dirty="0"/>
            </a:br>
            <a:r>
              <a:rPr lang="hu-HU" sz="2400" dirty="0"/>
              <a:t>Tömörödés – alacsonyabb természetes </a:t>
            </a:r>
            <a:r>
              <a:rPr lang="hu-HU" sz="2400" dirty="0" err="1"/>
              <a:t>utánpótlódás</a:t>
            </a:r>
            <a:r>
              <a:rPr lang="hu-HU" sz="2400" dirty="0"/>
              <a:t>, alacsony öntözési hatásfok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87969"/>
            <a:ext cx="5789141" cy="36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7"/>
          <p:cNvSpPr txBox="1">
            <a:spLocks noChangeArrowheads="1"/>
          </p:cNvSpPr>
          <p:nvPr/>
        </p:nvSpPr>
        <p:spPr bwMode="auto">
          <a:xfrm>
            <a:off x="6248400" y="4547672"/>
            <a:ext cx="180530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900" dirty="0">
                <a:latin typeface="Calibri" pitchFamily="34" charset="0"/>
              </a:rPr>
              <a:t>Forrás: MTA-TAKI</a:t>
            </a:r>
          </a:p>
          <a:p>
            <a:r>
              <a:rPr lang="hu-HU" sz="900" dirty="0">
                <a:latin typeface="Calibri" pitchFamily="34" charset="0"/>
              </a:rPr>
              <a:t>http://maps.rissac.hu/degradacio/</a:t>
            </a:r>
          </a:p>
        </p:txBody>
      </p:sp>
    </p:spTree>
    <p:extLst>
      <p:ext uri="{BB962C8B-B14F-4D97-AF65-F5344CB8AC3E}">
        <p14:creationId xmlns:p14="http://schemas.microsoft.com/office/powerpoint/2010/main" val="929334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Terepi felmérés módszertana –Térképezett területek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5151" y="911158"/>
            <a:ext cx="7705725" cy="2988000"/>
          </a:xfrm>
        </p:spPr>
        <p:txBody>
          <a:bodyPr/>
          <a:lstStyle/>
          <a:p>
            <a:r>
              <a:rPr lang="hu-HU" sz="1800" dirty="0"/>
              <a:t>Mintaterület alapú – komplex térképezés, 50-100 hektáros egységek teljes körű feltárása</a:t>
            </a:r>
          </a:p>
          <a:p>
            <a:r>
              <a:rPr lang="hu-HU" sz="1800" dirty="0"/>
              <a:t>Szelvény alapú -1-2 reprezentatív szelvény egyedi feltárása</a:t>
            </a:r>
          </a:p>
          <a:p>
            <a:endParaRPr lang="hu-HU" sz="1800" dirty="0"/>
          </a:p>
          <a:p>
            <a:pPr>
              <a:spcBef>
                <a:spcPts val="0"/>
              </a:spcBef>
            </a:pPr>
            <a:r>
              <a:rPr lang="hu-HU" sz="1100" dirty="0"/>
              <a:t>Beremend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Szarvas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Zalaszentbalázs (Fűzvölgy)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Hort</a:t>
            </a:r>
          </a:p>
          <a:p>
            <a:pPr>
              <a:spcBef>
                <a:spcPts val="0"/>
              </a:spcBef>
            </a:pPr>
            <a:r>
              <a:rPr lang="hu-HU" sz="1100" dirty="0" err="1"/>
              <a:t>Elep</a:t>
            </a:r>
            <a:endParaRPr lang="hu-HU" sz="1100" dirty="0"/>
          </a:p>
          <a:p>
            <a:pPr>
              <a:spcBef>
                <a:spcPts val="0"/>
              </a:spcBef>
            </a:pPr>
            <a:r>
              <a:rPr lang="hu-HU" sz="1100" dirty="0"/>
              <a:t>Jánoshalma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Csárdaszállás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Tépe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Pápa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Kunszentmárton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Dalmand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Tard</a:t>
            </a:r>
          </a:p>
          <a:p>
            <a:pPr>
              <a:spcBef>
                <a:spcPts val="0"/>
              </a:spcBef>
            </a:pPr>
            <a:r>
              <a:rPr lang="hu-HU" sz="1100" dirty="0"/>
              <a:t>Berente</a:t>
            </a:r>
            <a:endParaRPr lang="en-US" sz="11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14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CF655C1-9CF2-476C-AADA-1B1F72A6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91" y="1885069"/>
            <a:ext cx="4586641" cy="31923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35B1DEE-C5E3-489A-99BF-1A73D1B01E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32" y="1305322"/>
            <a:ext cx="2008832" cy="30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1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137318"/>
            <a:ext cx="8064499" cy="856853"/>
          </a:xfrm>
        </p:spPr>
        <p:txBody>
          <a:bodyPr/>
          <a:lstStyle/>
          <a:p>
            <a:r>
              <a:rPr lang="hu-HU" dirty="0"/>
              <a:t>Porozitás mérés bolygatatlan mintavétellel,</a:t>
            </a:r>
            <a:br>
              <a:rPr lang="hu-HU" dirty="0"/>
            </a:br>
            <a:r>
              <a:rPr lang="hu-HU" dirty="0"/>
              <a:t>terepi beszivárgás vizsgálat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15</a:t>
            </a:fld>
            <a:endParaRPr lang="en-US"/>
          </a:p>
        </p:txBody>
      </p:sp>
      <p:pic>
        <p:nvPicPr>
          <p:cNvPr id="5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913" y="1685060"/>
            <a:ext cx="3952503" cy="2964377"/>
          </a:xfrm>
        </p:spPr>
      </p:pic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8BA35B44-7B94-43D2-A135-CA1246D56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53" y="1691640"/>
            <a:ext cx="3962273" cy="2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5357" y="303213"/>
            <a:ext cx="8064499" cy="856853"/>
          </a:xfrm>
        </p:spPr>
        <p:txBody>
          <a:bodyPr/>
          <a:lstStyle/>
          <a:p>
            <a:r>
              <a:rPr lang="hu-HU" dirty="0"/>
              <a:t>Innovatív vízvizsgálati</a:t>
            </a:r>
            <a:br>
              <a:rPr lang="hu-HU" dirty="0"/>
            </a:br>
            <a:r>
              <a:rPr lang="hu-HU" dirty="0"/>
              <a:t>módszerek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6869" y="1881260"/>
            <a:ext cx="4270417" cy="2988000"/>
          </a:xfrm>
        </p:spPr>
        <p:txBody>
          <a:bodyPr/>
          <a:lstStyle/>
          <a:p>
            <a:r>
              <a:rPr lang="hu-HU" sz="1275" dirty="0"/>
              <a:t>A belvizek kialakulásának okai</a:t>
            </a:r>
          </a:p>
          <a:p>
            <a:pPr lvl="1"/>
            <a:r>
              <a:rPr lang="hu-HU" sz="1275" dirty="0"/>
              <a:t>Beszivárgási nehézségek miatt a felszínen maradt víz</a:t>
            </a:r>
          </a:p>
          <a:p>
            <a:pPr lvl="1"/>
            <a:r>
              <a:rPr lang="hu-HU" sz="1275" dirty="0"/>
              <a:t>Emelkedő talajvíz felszínre bukkanása</a:t>
            </a:r>
          </a:p>
          <a:p>
            <a:pPr marL="257175" lvl="1" indent="-257175"/>
            <a:r>
              <a:rPr lang="hu-HU" sz="1275" dirty="0"/>
              <a:t>Meghatározási lehetőség</a:t>
            </a:r>
          </a:p>
          <a:p>
            <a:pPr lvl="1"/>
            <a:r>
              <a:rPr lang="hu-HU" sz="1275" dirty="0"/>
              <a:t>Szelvény morfológia</a:t>
            </a:r>
          </a:p>
          <a:p>
            <a:pPr lvl="1"/>
            <a:r>
              <a:rPr lang="hu-HU" sz="1275" dirty="0" err="1"/>
              <a:t>Glejes</a:t>
            </a:r>
            <a:r>
              <a:rPr lang="hu-HU" sz="1275" dirty="0"/>
              <a:t>, </a:t>
            </a:r>
            <a:r>
              <a:rPr lang="hu-HU" sz="1275" dirty="0" err="1"/>
              <a:t>pszeudoglejes</a:t>
            </a:r>
            <a:r>
              <a:rPr lang="hu-HU" sz="1275" dirty="0"/>
              <a:t> morfológiai jellemzők azonosítása, optikai szkenneres technológia</a:t>
            </a:r>
          </a:p>
          <a:p>
            <a:pPr lvl="1"/>
            <a:r>
              <a:rPr lang="hu-HU" sz="1275" dirty="0"/>
              <a:t>Stabil izotópos vizsgálati módszertan tesztelése, illetve operatív, alkalmazott módszertani fejlesztés</a:t>
            </a:r>
          </a:p>
          <a:p>
            <a:pPr lvl="1"/>
            <a:r>
              <a:rPr lang="hu-HU" sz="1275" dirty="0"/>
              <a:t>Terepi </a:t>
            </a:r>
            <a:r>
              <a:rPr lang="hu-HU" sz="1275" dirty="0" err="1"/>
              <a:t>rH</a:t>
            </a:r>
            <a:r>
              <a:rPr lang="hu-HU" sz="1275" dirty="0"/>
              <a:t> mérés, oxigén diffúziós sebesség szelvényezés</a:t>
            </a:r>
          </a:p>
          <a:p>
            <a:endParaRPr lang="en-US" sz="1275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C:\Users\Endre\Pictures\OLYMPUS Viewer 3\2016_10_24\PA240023.JPG">
            <a:extLst>
              <a:ext uri="{FF2B5EF4-FFF2-40B4-BE49-F238E27FC236}">
                <a16:creationId xmlns:a16="http://schemas.microsoft.com/office/drawing/2014/main" id="{4CF9BDBE-051E-4116-A11C-9A7BA7615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9723" r="11235"/>
          <a:stretch/>
        </p:blipFill>
        <p:spPr bwMode="auto">
          <a:xfrm>
            <a:off x="4409137" y="8"/>
            <a:ext cx="4734863" cy="51434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68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Társadalmi alapú, önkéntes talajnedvesség-monitoring hálózat fejlesztése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6740" y="1491925"/>
            <a:ext cx="8557259" cy="2988000"/>
          </a:xfrm>
        </p:spPr>
        <p:txBody>
          <a:bodyPr/>
          <a:lstStyle/>
          <a:p>
            <a:r>
              <a:rPr lang="hu-HU" sz="2400" b="1" dirty="0"/>
              <a:t>Innovatív kiegészítő vizsgálatok egy </a:t>
            </a:r>
            <a:r>
              <a:rPr lang="hu-HU" sz="2400" b="1" dirty="0" err="1"/>
              <a:t>H2020</a:t>
            </a:r>
            <a:r>
              <a:rPr lang="hu-HU" sz="2400" b="1" dirty="0"/>
              <a:t> pályázat segítségével)</a:t>
            </a:r>
            <a:endParaRPr lang="en-US" sz="2400" b="1" dirty="0"/>
          </a:p>
          <a:p>
            <a:pPr lvl="1"/>
            <a:r>
              <a:rPr lang="hu-HU" sz="2000" dirty="0"/>
              <a:t>1200 szenzor</a:t>
            </a:r>
          </a:p>
          <a:p>
            <a:pPr lvl="1"/>
            <a:r>
              <a:rPr lang="hu-HU" sz="2000" dirty="0"/>
              <a:t>Talajnedvesség</a:t>
            </a:r>
          </a:p>
          <a:p>
            <a:pPr lvl="1"/>
            <a:r>
              <a:rPr lang="hu-HU" sz="2000" dirty="0"/>
              <a:t>Vezetőképesség</a:t>
            </a:r>
          </a:p>
          <a:p>
            <a:pPr lvl="1"/>
            <a:r>
              <a:rPr lang="hu-HU" sz="2000" dirty="0"/>
              <a:t>Talajfelszín hőmérséklet</a:t>
            </a:r>
          </a:p>
          <a:p>
            <a:pPr lvl="1"/>
            <a:r>
              <a:rPr lang="hu-HU" sz="2000" dirty="0"/>
              <a:t>Megvilágítás intenzitás</a:t>
            </a:r>
          </a:p>
          <a:p>
            <a:pPr lvl="1"/>
            <a:r>
              <a:rPr lang="hu-HU" sz="2000" dirty="0"/>
              <a:t>15 perces </a:t>
            </a:r>
            <a:r>
              <a:rPr lang="hu-HU" sz="2000" dirty="0" err="1"/>
              <a:t>logolás</a:t>
            </a:r>
            <a:endParaRPr lang="en-US" sz="2000" dirty="0"/>
          </a:p>
          <a:p>
            <a:pPr lvl="1"/>
            <a:endParaRPr lang="hu-HU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17</a:t>
            </a:fld>
            <a:endParaRPr lang="en-US"/>
          </a:p>
        </p:txBody>
      </p:sp>
      <p:pic>
        <p:nvPicPr>
          <p:cNvPr id="5" name="Shape 248" descr="FULL GREEN.pn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27" y="840220"/>
            <a:ext cx="151209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C72C9BF-F1EE-4B6F-BE17-312106534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1962750"/>
            <a:ext cx="4154382" cy="276958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556539" y="4796300"/>
            <a:ext cx="419217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is </a:t>
            </a: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r>
              <a:rPr lang="hu-HU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program</a:t>
            </a:r>
          </a:p>
        </p:txBody>
      </p:sp>
      <p:pic>
        <p:nvPicPr>
          <p:cNvPr id="8" name="pasted-image.pdf" descr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44" y="4829219"/>
            <a:ext cx="169069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growobservatory.org"/>
          <p:cNvSpPr/>
          <p:nvPr/>
        </p:nvSpPr>
        <p:spPr>
          <a:xfrm>
            <a:off x="3811972" y="4850394"/>
            <a:ext cx="698560" cy="123146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wrap="none" lIns="18083" tIns="18083" rIns="18083" bIns="18083" anchor="ctr">
            <a:spAutoFit/>
          </a:bodyPr>
          <a:lstStyle>
            <a:lvl1pPr>
              <a:defRPr sz="2000">
                <a:solidFill>
                  <a:srgbClr val="454545"/>
                </a:solidFill>
                <a:latin typeface="Montserrat-Regular"/>
                <a:ea typeface="Montserrat-Regular"/>
                <a:cs typeface="Montserrat-Regular"/>
                <a:sym typeface="Montserrat-Regular"/>
                <a:hlinkClick r:id="" action="ppaction://noaction"/>
              </a:defRPr>
            </a:lvl1pPr>
          </a:lstStyle>
          <a:p>
            <a:pPr defTabSz="257175">
              <a:defRPr/>
            </a:pPr>
            <a:r>
              <a:rPr sz="563" kern="0" dirty="0">
                <a:hlinkClick r:id="rId5"/>
              </a:rPr>
              <a:t>growobservatory.org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82" y="4462464"/>
            <a:ext cx="1126331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11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806" y="928457"/>
            <a:ext cx="4369272" cy="2988000"/>
          </a:xfrm>
        </p:spPr>
        <p:txBody>
          <a:bodyPr/>
          <a:lstStyle/>
          <a:p>
            <a:r>
              <a:rPr lang="hu-HU" sz="2200" b="1" dirty="0"/>
              <a:t>Mezőgazdasági vízigények kielégítése nem csak vízkérdés.</a:t>
            </a:r>
          </a:p>
          <a:p>
            <a:r>
              <a:rPr lang="hu-HU" sz="2200" b="1" dirty="0"/>
              <a:t>Felszín alatti vízből csak részben lehetséges.</a:t>
            </a:r>
          </a:p>
          <a:p>
            <a:r>
              <a:rPr lang="hu-HU" sz="2200" b="1" dirty="0"/>
              <a:t>Innovatív kutatási módszerek alkalmazása a vízgazdálkodási feladatok támogatására és a talajok vízháztartási jellemzőinek javítása.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18</a:t>
            </a:fld>
            <a:endParaRPr lang="en-US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1268" y="538951"/>
            <a:ext cx="3421905" cy="25664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347" y="1798609"/>
            <a:ext cx="3509316" cy="26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1027" y="143351"/>
            <a:ext cx="8542972" cy="856853"/>
          </a:xfrm>
        </p:spPr>
        <p:txBody>
          <a:bodyPr/>
          <a:lstStyle/>
          <a:p>
            <a:r>
              <a:rPr lang="hu-HU" dirty="0">
                <a:latin typeface="Constantia" panose="02030602050306030303" pitchFamily="18" charset="0"/>
                <a:cs typeface="Calibri Light" panose="020F0302020204030204" pitchFamily="34" charset="0"/>
              </a:rPr>
              <a:t>Ivóvízhálózatok szivárgás detektálása műholdas felmérés alapján</a:t>
            </a:r>
            <a:endParaRPr lang="hu-HU" dirty="0">
              <a:latin typeface="Constantia" panose="02030602050306030303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19</a:t>
            </a:fld>
            <a:endParaRPr lang="en-US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76" t="10588" r="2515" b="921"/>
          <a:stretch/>
        </p:blipFill>
        <p:spPr>
          <a:xfrm>
            <a:off x="1235676" y="1160065"/>
            <a:ext cx="6895070" cy="37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8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Felszín alatti vizek a vízellátásban</a:t>
            </a:r>
            <a:r>
              <a:rPr lang="en-US" altLang="hu-HU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58" y="886444"/>
            <a:ext cx="7705725" cy="2988000"/>
          </a:xfrm>
        </p:spPr>
        <p:txBody>
          <a:bodyPr/>
          <a:lstStyle/>
          <a:p>
            <a:r>
              <a:rPr lang="hu-HU" altLang="hu-HU" sz="1600" dirty="0">
                <a:cs typeface="Times New Roman" pitchFamily="18" charset="0"/>
              </a:rPr>
              <a:t>Üzemelő közműves ivóvízellátó kapacitás 4.5 millió m</a:t>
            </a:r>
            <a:r>
              <a:rPr lang="hu-HU" altLang="hu-HU" sz="1600" baseline="30000" dirty="0">
                <a:cs typeface="Times New Roman" pitchFamily="18" charset="0"/>
              </a:rPr>
              <a:t>3</a:t>
            </a:r>
            <a:r>
              <a:rPr lang="hu-HU" altLang="hu-HU" sz="1600" dirty="0">
                <a:cs typeface="Times New Roman" pitchFamily="18" charset="0"/>
              </a:rPr>
              <a:t>/nap.</a:t>
            </a:r>
          </a:p>
          <a:p>
            <a:r>
              <a:rPr lang="hu-HU" altLang="hu-HU" sz="1600" dirty="0">
                <a:cs typeface="Times New Roman" pitchFamily="18" charset="0"/>
              </a:rPr>
              <a:t>Éves termelt ivóvíz mennyisége kb</a:t>
            </a:r>
            <a:r>
              <a:rPr lang="hu-HU" altLang="hu-HU" sz="1600" b="1" dirty="0">
                <a:cs typeface="Times New Roman" pitchFamily="18" charset="0"/>
              </a:rPr>
              <a:t>. 600 millió m</a:t>
            </a:r>
            <a:r>
              <a:rPr lang="hu-HU" altLang="hu-HU" sz="1600" b="1" baseline="30000" dirty="0">
                <a:cs typeface="Times New Roman" pitchFamily="18" charset="0"/>
              </a:rPr>
              <a:t>3</a:t>
            </a:r>
            <a:r>
              <a:rPr lang="hu-HU" altLang="hu-HU" sz="1600" b="1" dirty="0">
                <a:cs typeface="Times New Roman" pitchFamily="18" charset="0"/>
              </a:rPr>
              <a:t>/év</a:t>
            </a:r>
            <a:r>
              <a:rPr lang="hu-HU" altLang="hu-HU" sz="1600" dirty="0">
                <a:cs typeface="Times New Roman" pitchFamily="18" charset="0"/>
              </a:rPr>
              <a:t>. </a:t>
            </a:r>
          </a:p>
          <a:p>
            <a:r>
              <a:rPr lang="hu-HU" altLang="hu-HU" sz="1600" dirty="0">
                <a:cs typeface="Times New Roman" pitchFamily="18" charset="0"/>
              </a:rPr>
              <a:t>Elöregedett vízi közmű infrastruktúra megújítása. – a 20-30 %-os hálózati veszteség jelentős csökkentése.</a:t>
            </a:r>
          </a:p>
          <a:p>
            <a:r>
              <a:rPr lang="hu-HU" altLang="hu-HU" sz="1600" dirty="0">
                <a:cs typeface="Times New Roman" pitchFamily="18" charset="0"/>
              </a:rPr>
              <a:t>Távlati vízbázisok jelentősége. A napi kb. 2-2.5 millió m</a:t>
            </a:r>
            <a:r>
              <a:rPr lang="hu-HU" altLang="hu-HU" sz="1600" baseline="30000" dirty="0">
                <a:cs typeface="Times New Roman" pitchFamily="18" charset="0"/>
              </a:rPr>
              <a:t>3</a:t>
            </a:r>
            <a:r>
              <a:rPr lang="hu-HU" altLang="hu-HU" sz="1600" dirty="0">
                <a:cs typeface="Times New Roman" pitchFamily="18" charset="0"/>
              </a:rPr>
              <a:t>/nap ivóvíz termelés </a:t>
            </a:r>
          </a:p>
          <a:p>
            <a:r>
              <a:rPr lang="hu-HU" altLang="hu-HU" sz="1600" dirty="0">
                <a:cs typeface="Times New Roman" pitchFamily="18" charset="0"/>
              </a:rPr>
              <a:t>mellett kb. 1 millió m</a:t>
            </a:r>
            <a:r>
              <a:rPr lang="hu-HU" altLang="hu-HU" sz="1600" baseline="30000" dirty="0">
                <a:cs typeface="Times New Roman" pitchFamily="18" charset="0"/>
              </a:rPr>
              <a:t>3</a:t>
            </a:r>
            <a:r>
              <a:rPr lang="hu-HU" altLang="hu-HU" sz="1600" dirty="0">
                <a:cs typeface="Times New Roman" pitchFamily="18" charset="0"/>
              </a:rPr>
              <a:t>/nap összesített kapacitású távlati vízbázisokkal rendelkezünk</a:t>
            </a:r>
            <a:r>
              <a:rPr lang="hu-HU" altLang="hu-HU" sz="1600" dirty="0">
                <a:latin typeface="Times New Roman" pitchFamily="18" charset="0"/>
                <a:cs typeface="Times New Roman" pitchFamily="18" charset="0"/>
              </a:rPr>
              <a:t>.     	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</a:t>
            </a:fld>
            <a:endParaRPr lang="en-US"/>
          </a:p>
        </p:txBody>
      </p:sp>
      <p:pic>
        <p:nvPicPr>
          <p:cNvPr id="5" name="Kép 3">
            <a:extLst>
              <a:ext uri="{FF2B5EF4-FFF2-40B4-BE49-F238E27FC236}">
                <a16:creationId xmlns:a16="http://schemas.microsoft.com/office/drawing/2014/main" id="{125A9201-CB46-4EAA-AF75-5FB07089C1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564" y="3162065"/>
            <a:ext cx="2567460" cy="192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62">
            <a:extLst>
              <a:ext uri="{FF2B5EF4-FFF2-40B4-BE49-F238E27FC236}">
                <a16:creationId xmlns:a16="http://schemas.microsoft.com/office/drawing/2014/main" id="{F4848CAC-7184-406C-8F33-06085EF58FFE}"/>
              </a:ext>
            </a:extLst>
          </p:cNvPr>
          <p:cNvPicPr preferRelativeResize="0"/>
          <p:nvPr/>
        </p:nvPicPr>
        <p:blipFill rotWithShape="1">
          <a:blip r:embed="rId3">
            <a:extLst/>
          </a:blip>
          <a:srcRect r="7512" b="1"/>
          <a:stretch/>
        </p:blipFill>
        <p:spPr>
          <a:xfrm>
            <a:off x="6722076" y="3080587"/>
            <a:ext cx="2421923" cy="2088553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  <p:sp>
        <p:nvSpPr>
          <p:cNvPr id="7" name="Text Box 27">
            <a:extLst>
              <a:ext uri="{FF2B5EF4-FFF2-40B4-BE49-F238E27FC236}">
                <a16:creationId xmlns:a16="http://schemas.microsoft.com/office/drawing/2014/main" id="{FC678A1F-AA48-4082-9E53-5599E8C55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95" y="2905929"/>
            <a:ext cx="336624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Különböző típusú,</a:t>
            </a:r>
          </a:p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egymással konkuráló </a:t>
            </a:r>
          </a:p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vízigények megjelenése a</a:t>
            </a:r>
          </a:p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felszín alatti vízkészletekkel</a:t>
            </a:r>
          </a:p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Kapcsolatban.</a:t>
            </a:r>
          </a:p>
          <a:p>
            <a:endParaRPr lang="hu-HU" altLang="hu-HU" sz="1600" b="1" dirty="0"/>
          </a:p>
          <a:p>
            <a:r>
              <a:rPr lang="hu-HU" alt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Fenntartható hasznosítás biztosítása</a:t>
            </a:r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Magyarországi pilot projekt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/>
              <a:t>Együttműködés a </a:t>
            </a:r>
            <a:r>
              <a:rPr lang="hu-HU" sz="1800" dirty="0" err="1"/>
              <a:t>Utilis</a:t>
            </a:r>
            <a:r>
              <a:rPr lang="hu-HU" sz="1800" dirty="0"/>
              <a:t> izraeli start </a:t>
            </a:r>
            <a:r>
              <a:rPr lang="hu-HU" sz="1800" dirty="0" err="1"/>
              <a:t>up</a:t>
            </a:r>
            <a:r>
              <a:rPr lang="hu-HU" sz="1800" dirty="0"/>
              <a:t> vállalkozással</a:t>
            </a:r>
          </a:p>
          <a:p>
            <a:r>
              <a:rPr lang="hu-HU" sz="1800" dirty="0"/>
              <a:t>A rendszer alkalmazhatósága, korlátai hazai körülmények között!?</a:t>
            </a:r>
          </a:p>
          <a:p>
            <a:r>
              <a:rPr lang="hu-HU" sz="1800" dirty="0"/>
              <a:t>Miskolc és Budapest szolgáltatási területeinek vizsgálata</a:t>
            </a:r>
          </a:p>
          <a:p>
            <a:r>
              <a:rPr lang="hu-HU" sz="1800" dirty="0"/>
              <a:t>Műholdas felvételek beszerzése</a:t>
            </a:r>
          </a:p>
          <a:p>
            <a:r>
              <a:rPr lang="hu-HU" sz="1800" dirty="0"/>
              <a:t>Adatok szűrése, értelmezés</a:t>
            </a:r>
          </a:p>
          <a:p>
            <a:r>
              <a:rPr lang="hu-HU" sz="1800" dirty="0"/>
              <a:t>Potenciális szivárgási hibahelyek térkép elkészítése</a:t>
            </a:r>
          </a:p>
          <a:p>
            <a:r>
              <a:rPr lang="hu-HU" sz="1800" dirty="0"/>
              <a:t>Terepi </a:t>
            </a:r>
            <a:r>
              <a:rPr lang="hu-HU" sz="1800" dirty="0" err="1"/>
              <a:t>validálás</a:t>
            </a:r>
            <a:r>
              <a:rPr lang="hu-HU" sz="1800" dirty="0"/>
              <a:t> (hibahelyek felkeresése, igazolása/elvetése) akusztikus szivárgásdetektáló szakemberekkel</a:t>
            </a:r>
          </a:p>
          <a:p>
            <a:endParaRPr lang="hu-HU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6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4" dirty="0"/>
              <a:t>A megoldás áttekintése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042" y="997655"/>
            <a:ext cx="5475417" cy="2988000"/>
          </a:xfrm>
        </p:spPr>
        <p:txBody>
          <a:bodyPr/>
          <a:lstStyle/>
          <a:p>
            <a:pPr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Alos-2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 műhold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sz="1800" dirty="0">
                <a:solidFill>
                  <a:schemeClr val="accent3">
                    <a:lumMod val="50000"/>
                  </a:schemeClr>
                </a:solidFill>
              </a:rPr>
              <a:t>Előnyök: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(L-</a:t>
            </a:r>
            <a:r>
              <a:rPr lang="hu-HU" sz="1800" dirty="0">
                <a:solidFill>
                  <a:schemeClr val="accent3">
                    <a:lumMod val="50000"/>
                  </a:schemeClr>
                </a:solidFill>
              </a:rPr>
              <a:t>sáv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, 1.3 GHz)</a:t>
            </a:r>
          </a:p>
          <a:p>
            <a:pPr>
              <a:buClr>
                <a:schemeClr val="accent3"/>
              </a:buClr>
            </a:pPr>
            <a:r>
              <a:rPr lang="hu-HU" sz="2000" dirty="0"/>
              <a:t>Bármilyen napszakban, időjárási, légköri viszonyok között alkalmazható</a:t>
            </a:r>
            <a:endParaRPr lang="en-US" sz="2000" dirty="0"/>
          </a:p>
          <a:p>
            <a:pPr>
              <a:buClr>
                <a:schemeClr val="accent3"/>
              </a:buClr>
            </a:pPr>
            <a:r>
              <a:rPr lang="hu-HU" sz="2000" dirty="0" err="1"/>
              <a:t>Dielektromos</a:t>
            </a:r>
            <a:r>
              <a:rPr lang="hu-HU" sz="2000" dirty="0"/>
              <a:t> állandóra érzékeny</a:t>
            </a:r>
            <a:endParaRPr lang="en-US" sz="2000" dirty="0"/>
          </a:p>
          <a:p>
            <a:pPr>
              <a:buClr>
                <a:schemeClr val="accent3"/>
              </a:buClr>
            </a:pPr>
            <a:r>
              <a:rPr lang="hu-HU" sz="2000" dirty="0"/>
              <a:t>Antropogén tereptárgyakra érzékeny (!)</a:t>
            </a:r>
            <a:endParaRPr lang="en-US" sz="2000" dirty="0"/>
          </a:p>
          <a:p>
            <a:pPr>
              <a:buClr>
                <a:schemeClr val="accent3"/>
              </a:buClr>
            </a:pPr>
            <a:r>
              <a:rPr lang="hu-HU" sz="2000" dirty="0"/>
              <a:t>Megfelelő felszíni behatolási mélység</a:t>
            </a:r>
          </a:p>
          <a:p>
            <a:pPr>
              <a:buClr>
                <a:schemeClr val="accent3"/>
              </a:buClr>
            </a:pPr>
            <a:r>
              <a:rPr lang="hu-HU" sz="2000" dirty="0"/>
              <a:t>Különböző víztestek megkülönböztetésére alkalmas algoritmus alkalmazása</a:t>
            </a:r>
            <a:endParaRPr lang="en-US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21</a:t>
            </a:fld>
            <a:endParaRPr lang="en-US"/>
          </a:p>
        </p:txBody>
      </p:sp>
      <p:pic>
        <p:nvPicPr>
          <p:cNvPr id="5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05" y="1317941"/>
            <a:ext cx="3189839" cy="3188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88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4" dirty="0"/>
              <a:t>A vizsgálat eredményeinek átadása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9" y="1273856"/>
            <a:ext cx="1356788" cy="1356788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47" y="1588755"/>
            <a:ext cx="2462200" cy="150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293" y="1586907"/>
            <a:ext cx="2061599" cy="28835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6" y="943400"/>
            <a:ext cx="940953" cy="844719"/>
          </a:xfrm>
          <a:prstGeom prst="rect">
            <a:avLst/>
          </a:prstGeom>
        </p:spPr>
      </p:pic>
      <p:pic>
        <p:nvPicPr>
          <p:cNvPr id="9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3" y="900810"/>
            <a:ext cx="940953" cy="844719"/>
          </a:xfrm>
          <a:prstGeom prst="rect">
            <a:avLst/>
          </a:prstGeom>
        </p:spPr>
      </p:pic>
      <p:pic>
        <p:nvPicPr>
          <p:cNvPr id="10" name="תמונה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42" y="900810"/>
            <a:ext cx="940953" cy="844719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231837" y="1094610"/>
            <a:ext cx="551754" cy="54245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 sz="2600" b="1" u="sng">
                <a:solidFill>
                  <a:schemeClr val="tx1">
                    <a:lumMod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 u="none" dirty="0">
                <a:solidFill>
                  <a:srgbClr val="7BBA47"/>
                </a:solidFill>
              </a:rPr>
              <a:t>GIS</a:t>
            </a:r>
            <a:endParaRPr lang="he-IL" sz="1950" u="none" dirty="0">
              <a:solidFill>
                <a:srgbClr val="7BBA47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400929" y="1092687"/>
            <a:ext cx="18358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>
                <a:solidFill>
                  <a:srgbClr val="7BBA47"/>
                </a:solidFill>
              </a:rPr>
              <a:t>Hibahely </a:t>
            </a:r>
            <a:r>
              <a:rPr lang="hu-HU" sz="1800" b="1" dirty="0" err="1">
                <a:solidFill>
                  <a:srgbClr val="7BBA47"/>
                </a:solidFill>
              </a:rPr>
              <a:t>report</a:t>
            </a:r>
            <a:endParaRPr lang="en-US" sz="1800" b="1" dirty="0">
              <a:solidFill>
                <a:srgbClr val="7BBA47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1194538" y="2555949"/>
            <a:ext cx="1788118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50" b="1" dirty="0">
                <a:solidFill>
                  <a:srgbClr val="7BBA47"/>
                </a:solidFill>
              </a:rPr>
              <a:t>Web </a:t>
            </a:r>
            <a:r>
              <a:rPr lang="hu-HU" sz="1950" b="1" dirty="0">
                <a:solidFill>
                  <a:srgbClr val="7BBA47"/>
                </a:solidFill>
              </a:rPr>
              <a:t>applikáció</a:t>
            </a:r>
            <a:endParaRPr lang="en-US" sz="1950" b="1" dirty="0">
              <a:solidFill>
                <a:srgbClr val="7BBA47"/>
              </a:solidFill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7177696" y="1085377"/>
            <a:ext cx="1444001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950" b="1" dirty="0">
                <a:solidFill>
                  <a:srgbClr val="7BBA47"/>
                </a:solidFill>
              </a:rPr>
              <a:t>Adatbázis</a:t>
            </a:r>
            <a:endParaRPr lang="en-US" sz="1950" b="1" dirty="0">
              <a:solidFill>
                <a:srgbClr val="7BBA47"/>
              </a:solidFill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247" y="2720080"/>
            <a:ext cx="1473002" cy="1543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567" y="3094204"/>
            <a:ext cx="2716833" cy="13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6" y="2720081"/>
            <a:ext cx="940953" cy="844719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48" y="3692236"/>
            <a:ext cx="1041137" cy="1347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40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Terepi munka – hibahely keresés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3" descr="WP_20170614_15_08_21_Ric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6706"/>
            <a:ext cx="4154750" cy="269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5AB98257-E3FA-4586-841E-55080476B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11149" r="12393" b="6098"/>
          <a:stretch/>
        </p:blipFill>
        <p:spPr>
          <a:xfrm>
            <a:off x="325151" y="1725112"/>
            <a:ext cx="4154750" cy="253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CCA6F0B-12CC-4AFF-A169-88C008D67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010" y="3333616"/>
            <a:ext cx="1850902" cy="162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86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hibahely feltárás hatékonysága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1974768" y="640243"/>
            <a:ext cx="255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404042"/>
                </a:solidFill>
              </a:rPr>
              <a:t>Hagyományos akusztikus hibahely keresés</a:t>
            </a:r>
            <a:endParaRPr lang="en-US" sz="1800" dirty="0">
              <a:solidFill>
                <a:srgbClr val="404042"/>
              </a:solidFill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912279" y="848403"/>
            <a:ext cx="3141726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hu-HU" sz="1800" dirty="0">
                <a:solidFill>
                  <a:srgbClr val="0BA6C2"/>
                </a:solidFill>
              </a:rPr>
              <a:t>Műholdfelvétellel támogatott hibahely keresés</a:t>
            </a:r>
            <a:endParaRPr lang="en-US" sz="1800" dirty="0">
              <a:solidFill>
                <a:srgbClr val="0BA6C2"/>
              </a:solidFill>
            </a:endParaRPr>
          </a:p>
          <a:p>
            <a:pPr algn="ctr">
              <a:spcAft>
                <a:spcPts val="450"/>
              </a:spcAft>
            </a:pPr>
            <a:endParaRPr lang="en-US" sz="1200" dirty="0">
              <a:solidFill>
                <a:srgbClr val="404042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639573" y="1839875"/>
            <a:ext cx="127270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US" sz="2400" dirty="0">
                <a:solidFill>
                  <a:srgbClr val="404042"/>
                </a:solidFill>
              </a:rPr>
              <a:t>&lt;1.76</a:t>
            </a:r>
          </a:p>
          <a:p>
            <a:pPr>
              <a:lnSpc>
                <a:spcPts val="1050"/>
              </a:lnSpc>
            </a:pPr>
            <a:r>
              <a:rPr lang="hu-HU" sz="900" dirty="0">
                <a:solidFill>
                  <a:srgbClr val="404042"/>
                </a:solidFill>
              </a:rPr>
              <a:t>hiba</a:t>
            </a:r>
            <a:r>
              <a:rPr lang="en-US" sz="900" dirty="0">
                <a:solidFill>
                  <a:srgbClr val="404042"/>
                </a:solidFill>
              </a:rPr>
              <a:t>/</a:t>
            </a:r>
            <a:r>
              <a:rPr lang="hu-HU" sz="900" dirty="0">
                <a:solidFill>
                  <a:srgbClr val="404042"/>
                </a:solidFill>
              </a:rPr>
              <a:t>nap</a:t>
            </a:r>
            <a:r>
              <a:rPr lang="en-US" sz="900" dirty="0">
                <a:solidFill>
                  <a:srgbClr val="404042"/>
                </a:solidFill>
              </a:rPr>
              <a:t>/</a:t>
            </a:r>
            <a:r>
              <a:rPr lang="hu-HU" sz="900" dirty="0">
                <a:solidFill>
                  <a:srgbClr val="404042"/>
                </a:solidFill>
              </a:rPr>
              <a:t>fő</a:t>
            </a:r>
            <a:endParaRPr lang="en-US" sz="900" dirty="0">
              <a:solidFill>
                <a:srgbClr val="404042"/>
              </a:solidFill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6436941" y="1852232"/>
            <a:ext cx="95204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he-IL" sz="2400" dirty="0">
                <a:solidFill>
                  <a:srgbClr val="0BA6C2"/>
                </a:solidFill>
              </a:rPr>
              <a:t>6.1&lt;</a:t>
            </a:r>
            <a:endParaRPr lang="en-US" sz="2400" dirty="0">
              <a:solidFill>
                <a:srgbClr val="0BA6C2"/>
              </a:solidFill>
            </a:endParaRPr>
          </a:p>
          <a:p>
            <a:pPr>
              <a:lnSpc>
                <a:spcPts val="1050"/>
              </a:lnSpc>
            </a:pPr>
            <a:r>
              <a:rPr lang="hu-HU" sz="900" dirty="0">
                <a:solidFill>
                  <a:srgbClr val="404042"/>
                </a:solidFill>
              </a:rPr>
              <a:t>hiba</a:t>
            </a:r>
            <a:r>
              <a:rPr lang="en-US" sz="900" dirty="0">
                <a:solidFill>
                  <a:srgbClr val="404042"/>
                </a:solidFill>
              </a:rPr>
              <a:t>/</a:t>
            </a:r>
            <a:r>
              <a:rPr lang="hu-HU" sz="900" dirty="0">
                <a:solidFill>
                  <a:srgbClr val="404042"/>
                </a:solidFill>
              </a:rPr>
              <a:t>nap</a:t>
            </a:r>
            <a:r>
              <a:rPr lang="en-US" sz="900" dirty="0">
                <a:solidFill>
                  <a:srgbClr val="404042"/>
                </a:solidFill>
              </a:rPr>
              <a:t>/</a:t>
            </a:r>
            <a:r>
              <a:rPr lang="hu-HU" sz="900" dirty="0">
                <a:solidFill>
                  <a:srgbClr val="404042"/>
                </a:solidFill>
              </a:rPr>
              <a:t>fő</a:t>
            </a:r>
            <a:endParaRPr lang="en-US" sz="900" dirty="0">
              <a:solidFill>
                <a:srgbClr val="404042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06622" y="1779136"/>
            <a:ext cx="1663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>
                <a:solidFill>
                  <a:srgbClr val="404042"/>
                </a:solidFill>
              </a:rPr>
              <a:t>Feltárt hibahelyek</a:t>
            </a:r>
            <a:endParaRPr lang="he-IL" sz="1500" dirty="0">
              <a:solidFill>
                <a:srgbClr val="404042"/>
              </a:solidFill>
            </a:endParaRPr>
          </a:p>
          <a:p>
            <a:r>
              <a:rPr lang="hu-HU" sz="1200" dirty="0">
                <a:solidFill>
                  <a:srgbClr val="404042"/>
                </a:solidFill>
              </a:rPr>
              <a:t>fő</a:t>
            </a:r>
            <a:r>
              <a:rPr lang="en-US" sz="1200" dirty="0">
                <a:solidFill>
                  <a:srgbClr val="404042"/>
                </a:solidFill>
              </a:rPr>
              <a:t> / </a:t>
            </a:r>
            <a:r>
              <a:rPr lang="hu-HU" sz="1200" dirty="0">
                <a:solidFill>
                  <a:srgbClr val="404042"/>
                </a:solidFill>
              </a:rPr>
              <a:t>nap</a:t>
            </a:r>
            <a:endParaRPr lang="en-US" sz="1200" dirty="0">
              <a:solidFill>
                <a:srgbClr val="404042"/>
              </a:solidFill>
            </a:endParaRPr>
          </a:p>
        </p:txBody>
      </p:sp>
      <p:cxnSp>
        <p:nvCxnSpPr>
          <p:cNvPr id="10" name="מחבר ישר 18"/>
          <p:cNvCxnSpPr>
            <a:cxnSpLocks/>
          </p:cNvCxnSpPr>
          <p:nvPr/>
        </p:nvCxnSpPr>
        <p:spPr>
          <a:xfrm>
            <a:off x="641426" y="2583744"/>
            <a:ext cx="7441856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ישר 19"/>
          <p:cNvCxnSpPr>
            <a:cxnSpLocks/>
          </p:cNvCxnSpPr>
          <p:nvPr/>
        </p:nvCxnSpPr>
        <p:spPr>
          <a:xfrm>
            <a:off x="641426" y="3794706"/>
            <a:ext cx="7441856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/>
          <p:cNvSpPr txBox="1"/>
          <p:nvPr/>
        </p:nvSpPr>
        <p:spPr>
          <a:xfrm>
            <a:off x="3593522" y="2860161"/>
            <a:ext cx="186624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en-US" sz="1050" dirty="0">
                <a:solidFill>
                  <a:srgbClr val="404042"/>
                </a:solidFill>
              </a:rPr>
              <a:t>1 </a:t>
            </a:r>
            <a:r>
              <a:rPr lang="hu-HU" sz="1050" dirty="0">
                <a:solidFill>
                  <a:srgbClr val="404042"/>
                </a:solidFill>
              </a:rPr>
              <a:t>hiba</a:t>
            </a:r>
            <a:endParaRPr lang="en-US" sz="1050" dirty="0">
              <a:solidFill>
                <a:srgbClr val="404042"/>
              </a:solidFill>
            </a:endParaRPr>
          </a:p>
          <a:p>
            <a:pPr>
              <a:lnSpc>
                <a:spcPts val="1650"/>
              </a:lnSpc>
            </a:pPr>
            <a:r>
              <a:rPr lang="hu-HU" sz="2400" dirty="0">
                <a:solidFill>
                  <a:srgbClr val="404042"/>
                </a:solidFill>
              </a:rPr>
              <a:t>2.1</a:t>
            </a:r>
            <a:r>
              <a:rPr lang="en-US" sz="2400" dirty="0">
                <a:solidFill>
                  <a:srgbClr val="404042"/>
                </a:solidFill>
              </a:rPr>
              <a:t> </a:t>
            </a:r>
            <a:r>
              <a:rPr lang="hu-HU" sz="2400" dirty="0">
                <a:solidFill>
                  <a:srgbClr val="404042"/>
                </a:solidFill>
              </a:rPr>
              <a:t>km</a:t>
            </a:r>
            <a:endParaRPr lang="en-US" sz="2400" dirty="0">
              <a:solidFill>
                <a:srgbClr val="404042"/>
              </a:solidFill>
            </a:endParaRPr>
          </a:p>
          <a:p>
            <a:pPr>
              <a:lnSpc>
                <a:spcPts val="975"/>
              </a:lnSpc>
            </a:pPr>
            <a:r>
              <a:rPr lang="hu-HU" sz="1050" dirty="0">
                <a:solidFill>
                  <a:srgbClr val="404042"/>
                </a:solidFill>
              </a:rPr>
              <a:t>/fő/nap</a:t>
            </a:r>
            <a:endParaRPr lang="en-US" sz="525" dirty="0">
              <a:solidFill>
                <a:srgbClr val="404042"/>
              </a:solidFill>
            </a:endParaRPr>
          </a:p>
        </p:txBody>
      </p:sp>
      <p:sp>
        <p:nvSpPr>
          <p:cNvPr id="13" name="TextBox 28"/>
          <p:cNvSpPr txBox="1"/>
          <p:nvPr/>
        </p:nvSpPr>
        <p:spPr>
          <a:xfrm>
            <a:off x="760570" y="2930791"/>
            <a:ext cx="1709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>
                <a:solidFill>
                  <a:srgbClr val="404042"/>
                </a:solidFill>
              </a:rPr>
              <a:t>Feltárt hibahelyek</a:t>
            </a:r>
            <a:endParaRPr lang="he-IL" sz="1500" dirty="0">
              <a:solidFill>
                <a:srgbClr val="404042"/>
              </a:solidFill>
            </a:endParaRPr>
          </a:p>
          <a:p>
            <a:r>
              <a:rPr lang="hu-HU" sz="1200" dirty="0">
                <a:solidFill>
                  <a:srgbClr val="404042"/>
                </a:solidFill>
              </a:rPr>
              <a:t>km /fő/nap</a:t>
            </a:r>
            <a:endParaRPr lang="en-US" sz="1200" dirty="0">
              <a:solidFill>
                <a:srgbClr val="404042"/>
              </a:solidFill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6299600" y="2860161"/>
            <a:ext cx="229620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en-US" sz="1050" dirty="0">
                <a:solidFill>
                  <a:srgbClr val="404042"/>
                </a:solidFill>
              </a:rPr>
              <a:t>1 </a:t>
            </a:r>
            <a:r>
              <a:rPr lang="hu-HU" sz="1050" dirty="0">
                <a:solidFill>
                  <a:srgbClr val="404042"/>
                </a:solidFill>
              </a:rPr>
              <a:t>hiba</a:t>
            </a:r>
          </a:p>
          <a:p>
            <a:pPr>
              <a:lnSpc>
                <a:spcPts val="1650"/>
              </a:lnSpc>
            </a:pPr>
            <a:r>
              <a:rPr lang="hu-HU" sz="2400" dirty="0">
                <a:solidFill>
                  <a:srgbClr val="0BA6C2"/>
                </a:solidFill>
              </a:rPr>
              <a:t> 0.21 km </a:t>
            </a:r>
            <a:r>
              <a:rPr lang="hu-HU" sz="1050" dirty="0">
                <a:solidFill>
                  <a:srgbClr val="404042"/>
                </a:solidFill>
              </a:rPr>
              <a:t>/fő/nap</a:t>
            </a:r>
            <a:endParaRPr lang="en-US" sz="525" dirty="0">
              <a:solidFill>
                <a:srgbClr val="404042"/>
              </a:solidFill>
            </a:endParaRPr>
          </a:p>
        </p:txBody>
      </p:sp>
      <p:pic>
        <p:nvPicPr>
          <p:cNvPr id="15" name="תמונה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742" y="2740045"/>
            <a:ext cx="662021" cy="928736"/>
          </a:xfrm>
          <a:prstGeom prst="rect">
            <a:avLst/>
          </a:prstGeom>
        </p:spPr>
      </p:pic>
      <p:pic>
        <p:nvPicPr>
          <p:cNvPr id="16" name="תמונה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12" y="2740045"/>
            <a:ext cx="662021" cy="928736"/>
          </a:xfrm>
          <a:prstGeom prst="rect">
            <a:avLst/>
          </a:prstGeom>
        </p:spPr>
      </p:pic>
      <p:sp>
        <p:nvSpPr>
          <p:cNvPr id="17" name="TextBox 33"/>
          <p:cNvSpPr txBox="1"/>
          <p:nvPr/>
        </p:nvSpPr>
        <p:spPr>
          <a:xfrm>
            <a:off x="747646" y="3925860"/>
            <a:ext cx="1352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>
                <a:solidFill>
                  <a:srgbClr val="404042"/>
                </a:solidFill>
              </a:rPr>
              <a:t>Visszatérési gyakoriság </a:t>
            </a:r>
          </a:p>
          <a:p>
            <a:r>
              <a:rPr lang="hu-HU" sz="1200" dirty="0">
                <a:solidFill>
                  <a:srgbClr val="404042"/>
                </a:solidFill>
              </a:rPr>
              <a:t>idő</a:t>
            </a:r>
            <a:endParaRPr lang="en-US" sz="1200" dirty="0">
              <a:solidFill>
                <a:srgbClr val="404042"/>
              </a:solidFill>
            </a:endParaRPr>
          </a:p>
        </p:txBody>
      </p:sp>
      <p:sp>
        <p:nvSpPr>
          <p:cNvPr id="18" name="TextBox 34"/>
          <p:cNvSpPr txBox="1"/>
          <p:nvPr/>
        </p:nvSpPr>
        <p:spPr>
          <a:xfrm>
            <a:off x="6405280" y="4116674"/>
            <a:ext cx="1991075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25"/>
              </a:lnSpc>
            </a:pPr>
            <a:r>
              <a:rPr lang="hu-HU" sz="2400" dirty="0">
                <a:solidFill>
                  <a:srgbClr val="0BA6C2"/>
                </a:solidFill>
              </a:rPr>
              <a:t>3-4 hó</a:t>
            </a:r>
            <a:endParaRPr lang="he-IL" sz="2400" dirty="0">
              <a:solidFill>
                <a:srgbClr val="0BA6C2"/>
              </a:solidFill>
            </a:endParaRPr>
          </a:p>
        </p:txBody>
      </p:sp>
      <p:sp>
        <p:nvSpPr>
          <p:cNvPr id="19" name="TextBox 35"/>
          <p:cNvSpPr txBox="1"/>
          <p:nvPr/>
        </p:nvSpPr>
        <p:spPr>
          <a:xfrm>
            <a:off x="3518491" y="3849051"/>
            <a:ext cx="1272848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75"/>
              </a:lnSpc>
            </a:pPr>
            <a:endParaRPr lang="he-IL" sz="525" dirty="0">
              <a:solidFill>
                <a:srgbClr val="E7E6E6">
                  <a:lumMod val="25000"/>
                </a:srgbClr>
              </a:solidFill>
            </a:endParaRPr>
          </a:p>
          <a:p>
            <a:pPr>
              <a:lnSpc>
                <a:spcPts val="1875"/>
              </a:lnSpc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</a:rPr>
              <a:t>1-4 </a:t>
            </a:r>
            <a:r>
              <a:rPr lang="hu-HU" sz="2400" dirty="0">
                <a:solidFill>
                  <a:srgbClr val="E7E6E6">
                    <a:lumMod val="25000"/>
                  </a:srgbClr>
                </a:solidFill>
              </a:rPr>
              <a:t>év</a:t>
            </a:r>
            <a:endParaRPr lang="he-IL" sz="2400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20" name="תמונה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182" y="3893445"/>
            <a:ext cx="862058" cy="466750"/>
          </a:xfrm>
          <a:prstGeom prst="rect">
            <a:avLst/>
          </a:prstGeom>
        </p:spPr>
      </p:pic>
      <p:pic>
        <p:nvPicPr>
          <p:cNvPr id="21" name="תמונה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018" y="3893445"/>
            <a:ext cx="538190" cy="466750"/>
          </a:xfrm>
          <a:prstGeom prst="rect">
            <a:avLst/>
          </a:prstGeom>
        </p:spPr>
      </p:pic>
      <p:sp>
        <p:nvSpPr>
          <p:cNvPr id="22" name="מלבן 38"/>
          <p:cNvSpPr/>
          <p:nvPr/>
        </p:nvSpPr>
        <p:spPr>
          <a:xfrm>
            <a:off x="2774095" y="4845888"/>
            <a:ext cx="5029200" cy="2423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75" dirty="0">
                <a:solidFill>
                  <a:prstClr val="white">
                    <a:lumMod val="75000"/>
                  </a:prstClr>
                </a:solidFill>
              </a:rPr>
              <a:t>Comparison between acoustic survey and satellite leak detection guidance was attained.</a:t>
            </a:r>
          </a:p>
        </p:txBody>
      </p:sp>
      <p:pic>
        <p:nvPicPr>
          <p:cNvPr id="23" name="תמונה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054" y="1551374"/>
            <a:ext cx="789521" cy="950883"/>
          </a:xfrm>
          <a:prstGeom prst="rect">
            <a:avLst/>
          </a:prstGeom>
        </p:spPr>
      </p:pic>
      <p:pic>
        <p:nvPicPr>
          <p:cNvPr id="24" name="תמונה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059" y="1538854"/>
            <a:ext cx="1054616" cy="968171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37550429-27C1-4861-8E70-4314AB6F608C}"/>
              </a:ext>
            </a:extLst>
          </p:cNvPr>
          <p:cNvSpPr txBox="1"/>
          <p:nvPr/>
        </p:nvSpPr>
        <p:spPr>
          <a:xfrm>
            <a:off x="7239903" y="4329411"/>
            <a:ext cx="1686758" cy="26254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1500" spc="-4" dirty="0" err="1">
                <a:solidFill>
                  <a:srgbClr val="10A7C3"/>
                </a:solidFill>
                <a:latin typeface="Calibri Light" panose="020F0302020204030204"/>
                <a:ea typeface="+mj-ea"/>
                <a:cs typeface="+mj-cs"/>
              </a:rPr>
              <a:t>Slide</a:t>
            </a:r>
            <a:r>
              <a:rPr lang="hu-HU" sz="1500" spc="-4" dirty="0">
                <a:solidFill>
                  <a:srgbClr val="10A7C3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hu-HU" sz="1500" spc="-4" dirty="0" err="1">
                <a:solidFill>
                  <a:srgbClr val="10A7C3"/>
                </a:solidFill>
                <a:latin typeface="Calibri Light" panose="020F0302020204030204"/>
                <a:ea typeface="+mj-ea"/>
                <a:cs typeface="+mj-cs"/>
              </a:rPr>
              <a:t>with</a:t>
            </a:r>
            <a:r>
              <a:rPr lang="hu-HU" sz="1500" spc="-4" dirty="0">
                <a:solidFill>
                  <a:srgbClr val="10A7C3"/>
                </a:solidFill>
                <a:latin typeface="Calibri Light" panose="020F0302020204030204"/>
                <a:ea typeface="+mj-ea"/>
                <a:cs typeface="+mj-cs"/>
              </a:rPr>
              <a:t> UTILIS </a:t>
            </a:r>
            <a:r>
              <a:rPr lang="hu-HU" sz="1500" spc="-4" dirty="0" err="1">
                <a:solidFill>
                  <a:srgbClr val="10A7C3"/>
                </a:solidFill>
                <a:latin typeface="Calibri Light" panose="020F0302020204030204"/>
                <a:ea typeface="+mj-ea"/>
                <a:cs typeface="+mj-cs"/>
              </a:rPr>
              <a:t>contribution</a:t>
            </a:r>
            <a:endParaRPr lang="hu-HU" sz="1500" spc="-4" dirty="0">
              <a:solidFill>
                <a:srgbClr val="10A7C3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4916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Felszín alatti vizek – ásvány-, gyógy- és hévíz hasznosítás – nemzetközi elismertség</a:t>
            </a:r>
            <a:r>
              <a:rPr lang="en-US" altLang="hu-HU" dirty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1144" y="1275196"/>
            <a:ext cx="7705725" cy="2988000"/>
          </a:xfrm>
        </p:spPr>
        <p:txBody>
          <a:bodyPr/>
          <a:lstStyle/>
          <a:p>
            <a:r>
              <a:rPr lang="hu-HU" altLang="hu-HU" dirty="0"/>
              <a:t> </a:t>
            </a:r>
            <a:r>
              <a:rPr lang="hu-HU" altLang="hu-HU" sz="2000" dirty="0"/>
              <a:t>Egyedülálló lehetőségek a Kárpát-medencében az ásvány- és gyógyvíz, valamint hévízkészletek feltárása és hasznosítása területein</a:t>
            </a:r>
            <a:r>
              <a:rPr lang="en-US" altLang="hu-HU" sz="2000" dirty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</a:t>
            </a:fld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8285" y="2330918"/>
            <a:ext cx="2015699" cy="2057345"/>
          </a:xfrm>
          <a:prstGeom prst="rect">
            <a:avLst/>
          </a:prstGeom>
          <a:solidFill>
            <a:srgbClr val="A6945C"/>
          </a:solidFill>
          <a:ln>
            <a:noFill/>
          </a:ln>
          <a:effectLst/>
          <a:extLst/>
        </p:spPr>
        <p:txBody>
          <a:bodyPr wrap="square" lIns="117208" tIns="58604" rIns="117208" bIns="58604">
            <a:spAutoFit/>
          </a:bodyPr>
          <a:lstStyle/>
          <a:p>
            <a:pPr algn="ctr"/>
            <a:r>
              <a:rPr lang="hu-HU" altLang="hu-HU" sz="1400" dirty="0">
                <a:solidFill>
                  <a:schemeClr val="bg1"/>
                </a:solidFill>
                <a:latin typeface="Totfalusi Antiqua" panose="02000504080000020003" pitchFamily="2" charset="-18"/>
              </a:rPr>
              <a:t>OGYFI – 248 elismert ásványvíz, </a:t>
            </a:r>
          </a:p>
          <a:p>
            <a:pPr algn="ctr"/>
            <a:r>
              <a:rPr lang="hu-HU" altLang="hu-HU" sz="1400" dirty="0">
                <a:solidFill>
                  <a:schemeClr val="bg1"/>
                </a:solidFill>
                <a:latin typeface="Totfalusi Antiqua" panose="02000504080000020003" pitchFamily="2" charset="-18"/>
              </a:rPr>
              <a:t>218 elismert gyógyvíz,</a:t>
            </a:r>
          </a:p>
          <a:p>
            <a:pPr algn="ctr"/>
            <a:r>
              <a:rPr lang="hu-HU" altLang="hu-HU" sz="1400" dirty="0">
                <a:solidFill>
                  <a:schemeClr val="bg1"/>
                </a:solidFill>
                <a:latin typeface="Totfalusi Antiqua" panose="02000504080000020003" pitchFamily="2" charset="-18"/>
              </a:rPr>
              <a:t>67 gyógyfürdő, 12 gyógyhely, </a:t>
            </a:r>
          </a:p>
          <a:p>
            <a:pPr algn="ctr"/>
            <a:r>
              <a:rPr lang="hu-HU" altLang="hu-HU" sz="1400" dirty="0">
                <a:solidFill>
                  <a:schemeClr val="bg1"/>
                </a:solidFill>
                <a:latin typeface="Totfalusi Antiqua" panose="02000504080000020003" pitchFamily="2" charset="-18"/>
              </a:rPr>
              <a:t>2 </a:t>
            </a:r>
            <a:r>
              <a:rPr lang="hu-HU" altLang="hu-HU" sz="1400" dirty="0" err="1">
                <a:solidFill>
                  <a:schemeClr val="bg1"/>
                </a:solidFill>
                <a:latin typeface="Totfalusi Antiqua" panose="02000504080000020003" pitchFamily="2" charset="-18"/>
              </a:rPr>
              <a:t>mofetta</a:t>
            </a:r>
            <a:endParaRPr lang="hu-HU" altLang="hu-HU" sz="1400" dirty="0">
              <a:solidFill>
                <a:schemeClr val="bg1"/>
              </a:solidFill>
              <a:latin typeface="Totfalusi Antiqua" panose="02000504080000020003" pitchFamily="2" charset="-18"/>
            </a:endParaRPr>
          </a:p>
          <a:p>
            <a:pPr algn="ctr"/>
            <a:endParaRPr lang="hu-HU" altLang="hu-HU" sz="1400" dirty="0">
              <a:solidFill>
                <a:schemeClr val="bg1"/>
              </a:solidFill>
              <a:latin typeface="Totfalusi Antiqua" panose="02000504080000020003" pitchFamily="2" charset="-18"/>
            </a:endParaRPr>
          </a:p>
          <a:p>
            <a:pPr algn="ctr"/>
            <a:r>
              <a:rPr lang="hu-HU" altLang="hu-HU" sz="1400" dirty="0">
                <a:solidFill>
                  <a:schemeClr val="bg1"/>
                </a:solidFill>
                <a:latin typeface="Totfalusi Antiqua" panose="02000504080000020003" pitchFamily="2" charset="-18"/>
              </a:rPr>
              <a:t>Közös érdekek a Kárpát-medencében </a:t>
            </a:r>
          </a:p>
        </p:txBody>
      </p:sp>
      <p:pic>
        <p:nvPicPr>
          <p:cNvPr id="6" name="Picture 4" descr="AsvanyvizekaKarpatmedencebe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291" y="1916217"/>
            <a:ext cx="5202738" cy="29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sik08 0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024" y="3016387"/>
            <a:ext cx="1668088" cy="95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Egerszaló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024" y="4124278"/>
            <a:ext cx="1712811" cy="9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zentesHodmez09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024" y="1754240"/>
            <a:ext cx="1617290" cy="10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4E5474E-D1D4-4D56-9B6E-80F7F56F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766" y="4583990"/>
            <a:ext cx="4375787" cy="33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08" tIns="58604" rIns="117208" bIns="58604">
            <a:spAutoFit/>
          </a:bodyPr>
          <a:lstStyle/>
          <a:p>
            <a:r>
              <a:rPr lang="hu-HU" altLang="hu-HU" sz="1400" b="1" dirty="0">
                <a:solidFill>
                  <a:schemeClr val="bg2">
                    <a:lumMod val="25000"/>
                  </a:schemeClr>
                </a:solidFill>
              </a:rPr>
              <a:t>Balneológiai célú hévíz termelés. kb. </a:t>
            </a:r>
            <a:r>
              <a:rPr lang="en-US" altLang="hu-HU" sz="1400" b="1" dirty="0">
                <a:solidFill>
                  <a:schemeClr val="bg2">
                    <a:lumMod val="25000"/>
                  </a:schemeClr>
                </a:solidFill>
              </a:rPr>
              <a:t> 50 milli</a:t>
            </a:r>
            <a:r>
              <a:rPr lang="hu-HU" altLang="hu-HU" sz="1400" b="1" dirty="0">
                <a:solidFill>
                  <a:schemeClr val="bg2">
                    <a:lumMod val="25000"/>
                  </a:schemeClr>
                </a:solidFill>
              </a:rPr>
              <a:t>ó</a:t>
            </a:r>
            <a:r>
              <a:rPr lang="en-US" altLang="hu-H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hu-HU" sz="1400" b="1" dirty="0" err="1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altLang="hu-HU" sz="1400" b="1" baseline="30000" dirty="0" err="1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US" altLang="hu-HU" sz="1400" b="1" baseline="30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hu-HU" sz="1400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hu-HU" altLang="hu-HU" sz="1400" b="1" dirty="0">
                <a:solidFill>
                  <a:schemeClr val="bg2">
                    <a:lumMod val="25000"/>
                  </a:schemeClr>
                </a:solidFill>
              </a:rPr>
              <a:t>év</a:t>
            </a:r>
            <a:r>
              <a:rPr lang="en-US" altLang="hu-HU" sz="1400" b="1" dirty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945C2452-D2CE-43EC-8782-1557C43A5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766" y="4795091"/>
            <a:ext cx="9185881" cy="33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08" tIns="58604" rIns="117208" bIns="58604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Energetikai célú hévíz termelés: kb. 55 millió  m</a:t>
            </a:r>
            <a:r>
              <a:rPr lang="hu-HU" altLang="hu-HU" sz="1400" baseline="30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3</a:t>
            </a:r>
            <a:r>
              <a:rPr lang="hu-HU" altLang="hu-H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/év</a:t>
            </a:r>
          </a:p>
        </p:txBody>
      </p:sp>
    </p:spTree>
    <p:extLst>
      <p:ext uri="{BB962C8B-B14F-4D97-AF65-F5344CB8AC3E}">
        <p14:creationId xmlns:p14="http://schemas.microsoft.com/office/powerpoint/2010/main" val="206129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épernyőkép látható&#10;&#10;A leírás nagyon megbízható">
            <a:extLst>
              <a:ext uri="{FF2B5EF4-FFF2-40B4-BE49-F238E27FC236}">
                <a16:creationId xmlns:a16="http://schemas.microsoft.com/office/drawing/2014/main" id="{979C34B3-0CC5-4F6C-9FB7-ABA2A6F3B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9" y="599705"/>
            <a:ext cx="5307605" cy="399397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5875766" y="599706"/>
            <a:ext cx="3886200" cy="426955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hu-HU" sz="1400" dirty="0"/>
              <a:t>Felszín alatti vízkészletből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is történik mezőgazdasági vízigények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kielégítése. </a:t>
            </a:r>
          </a:p>
          <a:p>
            <a:pPr>
              <a:spcBef>
                <a:spcPts val="0"/>
              </a:spcBef>
            </a:pPr>
            <a:r>
              <a:rPr lang="hu-HU" sz="1400" dirty="0" err="1"/>
              <a:t>Kolossváry</a:t>
            </a:r>
            <a:r>
              <a:rPr lang="hu-HU" sz="1400" dirty="0"/>
              <a:t> Gábor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OVF, 2018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b="1" dirty="0"/>
              <a:t>OVF adatok -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Öntözési célra ténylegesen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felhasznált víz 2016-ban: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69 millió m3 felszíni vízből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9 millió m3 felszín alatti vízből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3 ezer hektár</a:t>
            </a:r>
          </a:p>
          <a:p>
            <a:pPr>
              <a:spcBef>
                <a:spcPts val="0"/>
              </a:spcBef>
            </a:pPr>
            <a:endParaRPr lang="hu-HU" sz="1400" dirty="0"/>
          </a:p>
          <a:p>
            <a:pPr>
              <a:spcBef>
                <a:spcPts val="0"/>
              </a:spcBef>
            </a:pPr>
            <a:r>
              <a:rPr lang="hu-HU" sz="1400" b="1" dirty="0"/>
              <a:t>Agrárgazdasági Kutató Intézet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2018.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Fejlesztési lehetőség a jövőben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409 millió m3 felszíni vízből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340 ezer hektár</a:t>
            </a:r>
          </a:p>
          <a:p>
            <a:pPr>
              <a:spcBef>
                <a:spcPts val="0"/>
              </a:spcBef>
            </a:pPr>
            <a:r>
              <a:rPr lang="hu-HU" sz="1400" b="1" dirty="0"/>
              <a:t>99 millió m3 felszín alatti vízből</a:t>
            </a:r>
          </a:p>
          <a:p>
            <a:pPr>
              <a:spcBef>
                <a:spcPts val="0"/>
              </a:spcBef>
            </a:pPr>
            <a:r>
              <a:rPr lang="hu-HU" sz="1400" dirty="0"/>
              <a:t>45 ezer hektár</a:t>
            </a:r>
          </a:p>
          <a:p>
            <a:pPr>
              <a:spcBef>
                <a:spcPts val="0"/>
              </a:spcBef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428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65753"/>
            <a:ext cx="9692640" cy="1168605"/>
          </a:xfrm>
        </p:spPr>
        <p:txBody>
          <a:bodyPr/>
          <a:lstStyle/>
          <a:p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Projekt-finanszírozású hidrogeológiai kutatások sorozata a Miskolci Egyetemen</a:t>
            </a:r>
            <a:b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Hallgatók bevonása a megvalósításba – TDK, diplomaterv, tudományos közlemények,</a:t>
            </a:r>
            <a:b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PhD értekezések</a:t>
            </a:r>
            <a:endParaRPr lang="hu-HU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14C1ADD4-B5B2-476B-A33C-D9D552BB3E90}"/>
              </a:ext>
            </a:extLst>
          </p:cNvPr>
          <p:cNvCxnSpPr/>
          <p:nvPr/>
        </p:nvCxnSpPr>
        <p:spPr>
          <a:xfrm>
            <a:off x="684213" y="4401814"/>
            <a:ext cx="7798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16E9E884-A2E0-40AA-B160-7D514B05BC8A}"/>
              </a:ext>
            </a:extLst>
          </p:cNvPr>
          <p:cNvSpPr txBox="1"/>
          <p:nvPr/>
        </p:nvSpPr>
        <p:spPr>
          <a:xfrm>
            <a:off x="4393604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2016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B600D89-214B-4BCF-A7D9-768323D6DDA6}"/>
              </a:ext>
            </a:extLst>
          </p:cNvPr>
          <p:cNvSpPr txBox="1"/>
          <p:nvPr/>
        </p:nvSpPr>
        <p:spPr>
          <a:xfrm>
            <a:off x="5325323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2017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0AD8CF1-C48D-48ED-A3CF-67D4644862A6}"/>
              </a:ext>
            </a:extLst>
          </p:cNvPr>
          <p:cNvSpPr txBox="1"/>
          <p:nvPr/>
        </p:nvSpPr>
        <p:spPr>
          <a:xfrm>
            <a:off x="6257042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2018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03A8EF38-80F6-4FF2-8DEB-1CF0A06DF466}"/>
              </a:ext>
            </a:extLst>
          </p:cNvPr>
          <p:cNvSpPr txBox="1"/>
          <p:nvPr/>
        </p:nvSpPr>
        <p:spPr>
          <a:xfrm>
            <a:off x="7188761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2019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4DFAEBB6-45F3-4137-996A-123F77F2EF7E}"/>
              </a:ext>
            </a:extLst>
          </p:cNvPr>
          <p:cNvSpPr txBox="1"/>
          <p:nvPr/>
        </p:nvSpPr>
        <p:spPr>
          <a:xfrm>
            <a:off x="8120480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2020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E71B2C0C-CB19-4AB7-B9CE-3592725987F1}"/>
              </a:ext>
            </a:extLst>
          </p:cNvPr>
          <p:cNvSpPr txBox="1"/>
          <p:nvPr/>
        </p:nvSpPr>
        <p:spPr>
          <a:xfrm>
            <a:off x="684213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2012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8745346E-3840-4B30-901A-C1E606E196A6}"/>
              </a:ext>
            </a:extLst>
          </p:cNvPr>
          <p:cNvSpPr txBox="1"/>
          <p:nvPr/>
        </p:nvSpPr>
        <p:spPr>
          <a:xfrm>
            <a:off x="1615932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2013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B3D6B7B2-888E-4085-BA6C-B2B50136CA8B}"/>
              </a:ext>
            </a:extLst>
          </p:cNvPr>
          <p:cNvSpPr txBox="1"/>
          <p:nvPr/>
        </p:nvSpPr>
        <p:spPr>
          <a:xfrm>
            <a:off x="2547651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2014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EF25DB4E-EF17-4414-B22F-98EEA1A39C09}"/>
              </a:ext>
            </a:extLst>
          </p:cNvPr>
          <p:cNvSpPr txBox="1"/>
          <p:nvPr/>
        </p:nvSpPr>
        <p:spPr>
          <a:xfrm>
            <a:off x="3479370" y="45476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2015</a:t>
            </a:r>
          </a:p>
        </p:txBody>
      </p:sp>
      <p:pic>
        <p:nvPicPr>
          <p:cNvPr id="35" name="Kép 34">
            <a:extLst>
              <a:ext uri="{FF2B5EF4-FFF2-40B4-BE49-F238E27FC236}">
                <a16:creationId xmlns:a16="http://schemas.microsoft.com/office/drawing/2014/main" id="{50060F8A-0A0D-42D5-849C-73658561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7" b="21927"/>
          <a:stretch/>
        </p:blipFill>
        <p:spPr>
          <a:xfrm>
            <a:off x="0" y="2500793"/>
            <a:ext cx="3200394" cy="1901021"/>
          </a:xfrm>
          <a:prstGeom prst="rect">
            <a:avLst/>
          </a:prstGeom>
        </p:spPr>
      </p:pic>
      <p:sp>
        <p:nvSpPr>
          <p:cNvPr id="36" name="Nyíl: ötszög 18">
            <a:extLst>
              <a:ext uri="{FF2B5EF4-FFF2-40B4-BE49-F238E27FC236}">
                <a16:creationId xmlns:a16="http://schemas.microsoft.com/office/drawing/2014/main" id="{41E8D77F-22D1-4402-86C6-98FB9DDDAF5D}"/>
              </a:ext>
            </a:extLst>
          </p:cNvPr>
          <p:cNvSpPr/>
          <p:nvPr/>
        </p:nvSpPr>
        <p:spPr>
          <a:xfrm>
            <a:off x="1695048" y="1305923"/>
            <a:ext cx="2357947" cy="890681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TÁMOP 4.2.2.A</a:t>
            </a:r>
          </a:p>
          <a:p>
            <a:pPr algn="ctr"/>
            <a:r>
              <a:rPr lang="hu-HU" b="1" dirty="0"/>
              <a:t>476 </a:t>
            </a:r>
            <a:r>
              <a:rPr lang="hu-HU" b="1" dirty="0" err="1"/>
              <a:t>MFt</a:t>
            </a:r>
            <a:endParaRPr lang="hu-HU" b="1" dirty="0"/>
          </a:p>
        </p:txBody>
      </p:sp>
      <p:sp>
        <p:nvSpPr>
          <p:cNvPr id="37" name="Nyíl: ötszög 19">
            <a:extLst>
              <a:ext uri="{FF2B5EF4-FFF2-40B4-BE49-F238E27FC236}">
                <a16:creationId xmlns:a16="http://schemas.microsoft.com/office/drawing/2014/main" id="{E71173CD-8E5E-4E42-B47B-D6DFBA91A817}"/>
              </a:ext>
            </a:extLst>
          </p:cNvPr>
          <p:cNvSpPr/>
          <p:nvPr/>
        </p:nvSpPr>
        <p:spPr>
          <a:xfrm>
            <a:off x="3476766" y="2055452"/>
            <a:ext cx="2357947" cy="890681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	H2020</a:t>
            </a:r>
          </a:p>
          <a:p>
            <a:pPr algn="ctr"/>
            <a:r>
              <a:rPr lang="hu-HU" b="1" dirty="0"/>
              <a:t>25 </a:t>
            </a:r>
            <a:r>
              <a:rPr lang="hu-HU" b="1" dirty="0" err="1"/>
              <a:t>MFt</a:t>
            </a:r>
            <a:endParaRPr lang="hu-HU" b="1" dirty="0"/>
          </a:p>
        </p:txBody>
      </p:sp>
      <p:sp>
        <p:nvSpPr>
          <p:cNvPr id="38" name="Nyíl: ötszög 21">
            <a:extLst>
              <a:ext uri="{FF2B5EF4-FFF2-40B4-BE49-F238E27FC236}">
                <a16:creationId xmlns:a16="http://schemas.microsoft.com/office/drawing/2014/main" id="{27A13C5A-C0BB-49E7-85F3-6F0B0DF65FB9}"/>
              </a:ext>
            </a:extLst>
          </p:cNvPr>
          <p:cNvSpPr/>
          <p:nvPr/>
        </p:nvSpPr>
        <p:spPr>
          <a:xfrm>
            <a:off x="5483311" y="2867503"/>
            <a:ext cx="2852948" cy="654911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	INNOVÍZ GINOP 2.3.2</a:t>
            </a:r>
          </a:p>
          <a:p>
            <a:pPr algn="ctr"/>
            <a:r>
              <a:rPr lang="hu-HU" b="1" dirty="0"/>
              <a:t>	678 </a:t>
            </a:r>
            <a:r>
              <a:rPr lang="hu-HU" b="1" dirty="0" err="1"/>
              <a:t>MFt</a:t>
            </a:r>
            <a:endParaRPr lang="hu-HU" b="1" dirty="0"/>
          </a:p>
        </p:txBody>
      </p:sp>
      <p:sp>
        <p:nvSpPr>
          <p:cNvPr id="39" name="Nyíl: ötszög 20">
            <a:extLst>
              <a:ext uri="{FF2B5EF4-FFF2-40B4-BE49-F238E27FC236}">
                <a16:creationId xmlns:a16="http://schemas.microsoft.com/office/drawing/2014/main" id="{8E409CFD-BFCC-4C1C-AF79-47FDA9DF0380}"/>
              </a:ext>
            </a:extLst>
          </p:cNvPr>
          <p:cNvSpPr/>
          <p:nvPr/>
        </p:nvSpPr>
        <p:spPr>
          <a:xfrm>
            <a:off x="5483311" y="3571842"/>
            <a:ext cx="2419838" cy="698288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 		H2020</a:t>
            </a:r>
          </a:p>
          <a:p>
            <a:pPr algn="ctr"/>
            <a:r>
              <a:rPr lang="hu-HU" b="1" dirty="0"/>
              <a:t>		138 </a:t>
            </a:r>
            <a:r>
              <a:rPr lang="hu-HU" b="1" dirty="0" err="1"/>
              <a:t>MFt</a:t>
            </a:r>
            <a:endParaRPr lang="hu-HU" b="1" dirty="0"/>
          </a:p>
        </p:txBody>
      </p:sp>
      <p:pic>
        <p:nvPicPr>
          <p:cNvPr id="40" name="Picture 5" descr="KUTFO logo háttér nélkül szöveggel">
            <a:extLst>
              <a:ext uri="{FF2B5EF4-FFF2-40B4-BE49-F238E27FC236}">
                <a16:creationId xmlns:a16="http://schemas.microsoft.com/office/drawing/2014/main" id="{41D265D1-D235-4E22-BACE-2E840D5A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28557"/>
          <a:stretch>
            <a:fillRect/>
          </a:stretch>
        </p:blipFill>
        <p:spPr bwMode="auto">
          <a:xfrm>
            <a:off x="852990" y="1305912"/>
            <a:ext cx="1206145" cy="890692"/>
          </a:xfrm>
          <a:prstGeom prst="rect">
            <a:avLst/>
          </a:prstGeom>
          <a:noFill/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C1203E7B-B9DB-4741-B481-0CD6BFAE7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15" y="2026560"/>
            <a:ext cx="2263522" cy="644277"/>
          </a:xfrm>
          <a:prstGeom prst="rect">
            <a:avLst/>
          </a:prstGeom>
        </p:spPr>
      </p:pic>
      <p:pic>
        <p:nvPicPr>
          <p:cNvPr id="42" name="Kép 41" descr="A képen clipart látható&#10;&#10;A leírás nagyon megbízható">
            <a:extLst>
              <a:ext uri="{FF2B5EF4-FFF2-40B4-BE49-F238E27FC236}">
                <a16:creationId xmlns:a16="http://schemas.microsoft.com/office/drawing/2014/main" id="{3FDDC342-8EAC-462F-A84F-07E2BBE21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35" y="2912003"/>
            <a:ext cx="1293059" cy="620290"/>
          </a:xfrm>
          <a:prstGeom prst="rect">
            <a:avLst/>
          </a:prstGeom>
        </p:spPr>
      </p:pic>
      <p:pic>
        <p:nvPicPr>
          <p:cNvPr id="43" name="Grafik 2">
            <a:extLst>
              <a:ext uri="{FF2B5EF4-FFF2-40B4-BE49-F238E27FC236}">
                <a16:creationId xmlns:a16="http://schemas.microsoft.com/office/drawing/2014/main" id="{B14264AB-EE65-4A90-B6A9-8C21AE414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44" y="3701682"/>
            <a:ext cx="2331339" cy="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Szövegdoboz 43">
            <a:extLst>
              <a:ext uri="{FF2B5EF4-FFF2-40B4-BE49-F238E27FC236}">
                <a16:creationId xmlns:a16="http://schemas.microsoft.com/office/drawing/2014/main" id="{CF0E0E5D-16B7-41F0-A2BD-A4FB37EE996B}"/>
              </a:ext>
            </a:extLst>
          </p:cNvPr>
          <p:cNvSpPr txBox="1"/>
          <p:nvPr/>
        </p:nvSpPr>
        <p:spPr>
          <a:xfrm>
            <a:off x="5865319" y="1304000"/>
            <a:ext cx="3081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 err="1"/>
              <a:t>NKP</a:t>
            </a:r>
            <a:r>
              <a:rPr lang="hu-HU" sz="1800" b="1" dirty="0"/>
              <a:t> Tiszta Ivóvíz Pályázat</a:t>
            </a:r>
          </a:p>
          <a:p>
            <a:r>
              <a:rPr lang="hu-HU" sz="1800" b="1" dirty="0"/>
              <a:t>2018. 11. 01. – 2021. 10. 31</a:t>
            </a:r>
          </a:p>
          <a:p>
            <a:r>
              <a:rPr lang="hu-HU" sz="1800" b="1" dirty="0"/>
              <a:t>100 </a:t>
            </a:r>
            <a:r>
              <a:rPr lang="hu-HU" sz="1800" b="1" dirty="0" err="1"/>
              <a:t>MFt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398315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6</a:t>
            </a:fld>
            <a:endParaRPr lang="en-US"/>
          </a:p>
        </p:txBody>
      </p:sp>
      <p:grpSp>
        <p:nvGrpSpPr>
          <p:cNvPr id="5" name="Shape 111">
            <a:extLst>
              <a:ext uri="{FF2B5EF4-FFF2-40B4-BE49-F238E27FC236}">
                <a16:creationId xmlns:a16="http://schemas.microsoft.com/office/drawing/2014/main" id="{CD356DA1-0A4B-401C-ACF8-CFD312E3FBD3}"/>
              </a:ext>
            </a:extLst>
          </p:cNvPr>
          <p:cNvGrpSpPr/>
          <p:nvPr/>
        </p:nvGrpSpPr>
        <p:grpSpPr>
          <a:xfrm>
            <a:off x="5764959" y="887306"/>
            <a:ext cx="3379041" cy="4104139"/>
            <a:chOff x="0" y="1956"/>
            <a:chExt cx="8784976" cy="5756721"/>
          </a:xfrm>
        </p:grpSpPr>
        <p:sp>
          <p:nvSpPr>
            <p:cNvPr id="6" name="Shape 112">
              <a:extLst>
                <a:ext uri="{FF2B5EF4-FFF2-40B4-BE49-F238E27FC236}">
                  <a16:creationId xmlns:a16="http://schemas.microsoft.com/office/drawing/2014/main" id="{64A38C90-0BCC-4E04-A3A2-CD6CCBCC6B70}"/>
                </a:ext>
              </a:extLst>
            </p:cNvPr>
            <p:cNvSpPr/>
            <p:nvPr/>
          </p:nvSpPr>
          <p:spPr>
            <a:xfrm>
              <a:off x="0" y="4724971"/>
              <a:ext cx="8784976" cy="1033706"/>
            </a:xfrm>
            <a:prstGeom prst="rect">
              <a:avLst/>
            </a:prstGeom>
            <a:solidFill>
              <a:srgbClr val="4674A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Shape 113">
              <a:extLst>
                <a:ext uri="{FF2B5EF4-FFF2-40B4-BE49-F238E27FC236}">
                  <a16:creationId xmlns:a16="http://schemas.microsoft.com/office/drawing/2014/main" id="{2F51B8BB-61FB-4CA6-95B9-7FBEFD248B62}"/>
                </a:ext>
              </a:extLst>
            </p:cNvPr>
            <p:cNvSpPr txBox="1"/>
            <p:nvPr/>
          </p:nvSpPr>
          <p:spPr>
            <a:xfrm>
              <a:off x="0" y="4724971"/>
              <a:ext cx="8784976" cy="558201"/>
            </a:xfrm>
            <a:prstGeom prst="rect">
              <a:avLst/>
            </a:prstGeom>
            <a:solidFill>
              <a:srgbClr val="766341"/>
            </a:solidFill>
            <a:ln>
              <a:noFill/>
            </a:ln>
          </p:spPr>
          <p:txBody>
            <a:bodyPr lIns="67563" tIns="67563" rIns="67563" bIns="6756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hu-HU" sz="700">
                  <a:solidFill>
                    <a:schemeClr val="lt1"/>
                  </a:solidFill>
                  <a:latin typeface="Totfalusi Antiqua" panose="02000504080000020003" pitchFamily="2" charset="-18"/>
                  <a:sym typeface="Arial"/>
                </a:rPr>
                <a:t>Tájékoztatás</a:t>
              </a:r>
            </a:p>
          </p:txBody>
        </p:sp>
        <p:sp>
          <p:nvSpPr>
            <p:cNvPr id="8" name="Shape 114">
              <a:extLst>
                <a:ext uri="{FF2B5EF4-FFF2-40B4-BE49-F238E27FC236}">
                  <a16:creationId xmlns:a16="http://schemas.microsoft.com/office/drawing/2014/main" id="{ED13E02F-3ABD-416D-BA4B-BA4A365F16B4}"/>
                </a:ext>
              </a:extLst>
            </p:cNvPr>
            <p:cNvSpPr/>
            <p:nvPr/>
          </p:nvSpPr>
          <p:spPr>
            <a:xfrm>
              <a:off x="0" y="5262501"/>
              <a:ext cx="4392488" cy="475505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Shape 115">
              <a:extLst>
                <a:ext uri="{FF2B5EF4-FFF2-40B4-BE49-F238E27FC236}">
                  <a16:creationId xmlns:a16="http://schemas.microsoft.com/office/drawing/2014/main" id="{9F8CD201-8F66-427F-AB1C-8DF3A2FEB05F}"/>
                </a:ext>
              </a:extLst>
            </p:cNvPr>
            <p:cNvSpPr txBox="1"/>
            <p:nvPr/>
          </p:nvSpPr>
          <p:spPr>
            <a:xfrm>
              <a:off x="0" y="5262501"/>
              <a:ext cx="4392488" cy="475505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Deploy the EIGR as a public-access service, to be used as a permanent, searchable service on ongoing hydrogeological research and innovation</a:t>
              </a:r>
            </a:p>
          </p:txBody>
        </p:sp>
        <p:sp>
          <p:nvSpPr>
            <p:cNvPr id="10" name="Shape 116">
              <a:extLst>
                <a:ext uri="{FF2B5EF4-FFF2-40B4-BE49-F238E27FC236}">
                  <a16:creationId xmlns:a16="http://schemas.microsoft.com/office/drawing/2014/main" id="{02DB75AB-455D-4700-8413-318C300FAD86}"/>
                </a:ext>
              </a:extLst>
            </p:cNvPr>
            <p:cNvSpPr/>
            <p:nvPr/>
          </p:nvSpPr>
          <p:spPr>
            <a:xfrm>
              <a:off x="4392487" y="5262501"/>
              <a:ext cx="4392488" cy="475505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Shape 117">
              <a:extLst>
                <a:ext uri="{FF2B5EF4-FFF2-40B4-BE49-F238E27FC236}">
                  <a16:creationId xmlns:a16="http://schemas.microsoft.com/office/drawing/2014/main" id="{6E3DB9F0-0880-46DF-9AFB-1030B824F578}"/>
                </a:ext>
              </a:extLst>
            </p:cNvPr>
            <p:cNvSpPr txBox="1"/>
            <p:nvPr/>
          </p:nvSpPr>
          <p:spPr>
            <a:xfrm>
              <a:off x="4392487" y="5262501"/>
              <a:ext cx="4392488" cy="475505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EFG dissemination capacity; Collaboration with JPE, CIS WG-C, IAH, WssTP, ICT4water cluster, etc.</a:t>
              </a:r>
            </a:p>
          </p:txBody>
        </p:sp>
        <p:sp>
          <p:nvSpPr>
            <p:cNvPr id="12" name="Shape 118">
              <a:extLst>
                <a:ext uri="{FF2B5EF4-FFF2-40B4-BE49-F238E27FC236}">
                  <a16:creationId xmlns:a16="http://schemas.microsoft.com/office/drawing/2014/main" id="{1059C5F8-BC7A-4BAB-B78A-8CD976B46C98}"/>
                </a:ext>
              </a:extLst>
            </p:cNvPr>
            <p:cNvSpPr/>
            <p:nvPr/>
          </p:nvSpPr>
          <p:spPr>
            <a:xfrm rot="10800000">
              <a:off x="0" y="3150634"/>
              <a:ext cx="8784976" cy="158984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5F87B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Shape 119">
              <a:extLst>
                <a:ext uri="{FF2B5EF4-FFF2-40B4-BE49-F238E27FC236}">
                  <a16:creationId xmlns:a16="http://schemas.microsoft.com/office/drawing/2014/main" id="{CB3572A7-F427-48C8-8090-80334DE1F66E}"/>
                </a:ext>
              </a:extLst>
            </p:cNvPr>
            <p:cNvSpPr txBox="1"/>
            <p:nvPr/>
          </p:nvSpPr>
          <p:spPr>
            <a:xfrm>
              <a:off x="0" y="3150633"/>
              <a:ext cx="8784976" cy="558035"/>
            </a:xfrm>
            <a:prstGeom prst="rect">
              <a:avLst/>
            </a:prstGeom>
            <a:solidFill>
              <a:srgbClr val="766341"/>
            </a:solidFill>
            <a:ln>
              <a:noFill/>
            </a:ln>
          </p:spPr>
          <p:txBody>
            <a:bodyPr lIns="67563" tIns="67563" rIns="67563" bIns="6756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hu-HU" sz="700">
                  <a:solidFill>
                    <a:schemeClr val="lt1"/>
                  </a:solidFill>
                  <a:latin typeface="Totfalusi Antiqua" panose="02000504080000020003" pitchFamily="2" charset="-18"/>
                  <a:sym typeface="Arial"/>
                </a:rPr>
                <a:t>Potenciális kutatási területek feltárása</a:t>
              </a:r>
            </a:p>
          </p:txBody>
        </p:sp>
        <p:sp>
          <p:nvSpPr>
            <p:cNvPr id="14" name="Shape 120">
              <a:extLst>
                <a:ext uri="{FF2B5EF4-FFF2-40B4-BE49-F238E27FC236}">
                  <a16:creationId xmlns:a16="http://schemas.microsoft.com/office/drawing/2014/main" id="{69443BAD-EE3B-47B5-B20C-C2EA2978F89D}"/>
                </a:ext>
              </a:extLst>
            </p:cNvPr>
            <p:cNvSpPr/>
            <p:nvPr/>
          </p:nvSpPr>
          <p:spPr>
            <a:xfrm>
              <a:off x="4288" y="3708669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Shape 121">
              <a:extLst>
                <a:ext uri="{FF2B5EF4-FFF2-40B4-BE49-F238E27FC236}">
                  <a16:creationId xmlns:a16="http://schemas.microsoft.com/office/drawing/2014/main" id="{F93F95EE-BA16-4728-B2CC-E0BAFCE8E139}"/>
                </a:ext>
              </a:extLst>
            </p:cNvPr>
            <p:cNvSpPr txBox="1"/>
            <p:nvPr/>
          </p:nvSpPr>
          <p:spPr>
            <a:xfrm>
              <a:off x="4288" y="3708669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Use the  EIGR , analytical tools to assess the performance of key ongoing EU, national, regional, international</a:t>
              </a:r>
            </a:p>
          </p:txBody>
        </p:sp>
        <p:sp>
          <p:nvSpPr>
            <p:cNvPr id="16" name="Shape 122">
              <a:extLst>
                <a:ext uri="{FF2B5EF4-FFF2-40B4-BE49-F238E27FC236}">
                  <a16:creationId xmlns:a16="http://schemas.microsoft.com/office/drawing/2014/main" id="{D6C08028-3288-4B33-9B65-C0A11566D87B}"/>
                </a:ext>
              </a:extLst>
            </p:cNvPr>
            <p:cNvSpPr/>
            <p:nvPr/>
          </p:nvSpPr>
          <p:spPr>
            <a:xfrm>
              <a:off x="2929755" y="3708669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Shape 123">
              <a:extLst>
                <a:ext uri="{FF2B5EF4-FFF2-40B4-BE49-F238E27FC236}">
                  <a16:creationId xmlns:a16="http://schemas.microsoft.com/office/drawing/2014/main" id="{81790361-2D74-43FB-BECE-E26E35B82D8D}"/>
                </a:ext>
              </a:extLst>
            </p:cNvPr>
            <p:cNvSpPr txBox="1"/>
            <p:nvPr/>
          </p:nvSpPr>
          <p:spPr>
            <a:xfrm>
              <a:off x="2929755" y="3708669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Compare the results with existing recommendations by the EIP on Water /WssTP</a:t>
              </a:r>
            </a:p>
          </p:txBody>
        </p:sp>
        <p:sp>
          <p:nvSpPr>
            <p:cNvPr id="18" name="Shape 124">
              <a:extLst>
                <a:ext uri="{FF2B5EF4-FFF2-40B4-BE49-F238E27FC236}">
                  <a16:creationId xmlns:a16="http://schemas.microsoft.com/office/drawing/2014/main" id="{4E3A88FD-1A54-406D-9C81-D8528A347AC4}"/>
                </a:ext>
              </a:extLst>
            </p:cNvPr>
            <p:cNvSpPr/>
            <p:nvPr/>
          </p:nvSpPr>
          <p:spPr>
            <a:xfrm>
              <a:off x="5855221" y="3708669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Shape 125">
              <a:extLst>
                <a:ext uri="{FF2B5EF4-FFF2-40B4-BE49-F238E27FC236}">
                  <a16:creationId xmlns:a16="http://schemas.microsoft.com/office/drawing/2014/main" id="{50F2B783-2417-48A1-B82B-76A41E27F97F}"/>
                </a:ext>
              </a:extLst>
            </p:cNvPr>
            <p:cNvSpPr txBox="1"/>
            <p:nvPr/>
          </p:nvSpPr>
          <p:spPr>
            <a:xfrm>
              <a:off x="5855221" y="3708669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Define research gaps and corresponding suggestions for research agendas in line with WFD</a:t>
              </a:r>
            </a:p>
          </p:txBody>
        </p:sp>
        <p:sp>
          <p:nvSpPr>
            <p:cNvPr id="20" name="Shape 126">
              <a:extLst>
                <a:ext uri="{FF2B5EF4-FFF2-40B4-BE49-F238E27FC236}">
                  <a16:creationId xmlns:a16="http://schemas.microsoft.com/office/drawing/2014/main" id="{1201C927-2DC3-49FD-B9A1-D0650D0CE7E3}"/>
                </a:ext>
              </a:extLst>
            </p:cNvPr>
            <p:cNvSpPr/>
            <p:nvPr/>
          </p:nvSpPr>
          <p:spPr>
            <a:xfrm rot="10800000">
              <a:off x="0" y="1576296"/>
              <a:ext cx="8784976" cy="158984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7F9BC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Shape 127">
              <a:extLst>
                <a:ext uri="{FF2B5EF4-FFF2-40B4-BE49-F238E27FC236}">
                  <a16:creationId xmlns:a16="http://schemas.microsoft.com/office/drawing/2014/main" id="{C3595037-361D-43E3-866E-638959E76D84}"/>
                </a:ext>
              </a:extLst>
            </p:cNvPr>
            <p:cNvSpPr txBox="1"/>
            <p:nvPr/>
          </p:nvSpPr>
          <p:spPr>
            <a:xfrm>
              <a:off x="0" y="1576295"/>
              <a:ext cx="8784976" cy="558035"/>
            </a:xfrm>
            <a:prstGeom prst="rect">
              <a:avLst/>
            </a:prstGeom>
            <a:solidFill>
              <a:srgbClr val="766341"/>
            </a:solidFill>
            <a:ln>
              <a:noFill/>
            </a:ln>
          </p:spPr>
          <p:txBody>
            <a:bodyPr lIns="67563" tIns="67563" rIns="67563" bIns="67563" anchor="ctr" anchorCtr="0">
              <a:noAutofit/>
            </a:bodyPr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hu-HU" sz="700" dirty="0">
                  <a:solidFill>
                    <a:schemeClr val="lt1"/>
                  </a:solidFill>
                  <a:latin typeface="Totfalusi Antiqua" panose="02000504080000020003" pitchFamily="2" charset="-18"/>
                  <a:sym typeface="Arial"/>
                </a:rPr>
                <a:t>Leltár – Európai felszín alatti vizekkel kapcsolatos kutatások adatbázisa – EIGR</a:t>
              </a:r>
            </a:p>
          </p:txBody>
        </p:sp>
        <p:sp>
          <p:nvSpPr>
            <p:cNvPr id="22" name="Shape 128">
              <a:extLst>
                <a:ext uri="{FF2B5EF4-FFF2-40B4-BE49-F238E27FC236}">
                  <a16:creationId xmlns:a16="http://schemas.microsoft.com/office/drawing/2014/main" id="{5EC3940A-FB33-49AE-9592-210492BD779E}"/>
                </a:ext>
              </a:extLst>
            </p:cNvPr>
            <p:cNvSpPr/>
            <p:nvPr/>
          </p:nvSpPr>
          <p:spPr>
            <a:xfrm>
              <a:off x="4288" y="2134331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Shape 129">
              <a:extLst>
                <a:ext uri="{FF2B5EF4-FFF2-40B4-BE49-F238E27FC236}">
                  <a16:creationId xmlns:a16="http://schemas.microsoft.com/office/drawing/2014/main" id="{36E242C6-18CB-4DF7-9FC4-66542798237B}"/>
                </a:ext>
              </a:extLst>
            </p:cNvPr>
            <p:cNvSpPr txBox="1"/>
            <p:nvPr/>
          </p:nvSpPr>
          <p:spPr>
            <a:xfrm>
              <a:off x="4288" y="2134331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web-service</a:t>
              </a:r>
            </a:p>
          </p:txBody>
        </p:sp>
        <p:sp>
          <p:nvSpPr>
            <p:cNvPr id="24" name="Shape 130">
              <a:extLst>
                <a:ext uri="{FF2B5EF4-FFF2-40B4-BE49-F238E27FC236}">
                  <a16:creationId xmlns:a16="http://schemas.microsoft.com/office/drawing/2014/main" id="{91B1A203-05A9-42C5-8645-A01C93AD8B94}"/>
                </a:ext>
              </a:extLst>
            </p:cNvPr>
            <p:cNvSpPr/>
            <p:nvPr/>
          </p:nvSpPr>
          <p:spPr>
            <a:xfrm>
              <a:off x="2929755" y="2134331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Shape 131">
              <a:extLst>
                <a:ext uri="{FF2B5EF4-FFF2-40B4-BE49-F238E27FC236}">
                  <a16:creationId xmlns:a16="http://schemas.microsoft.com/office/drawing/2014/main" id="{1F0D6C2F-6AA1-42B8-8AD8-2D7B4F095554}"/>
                </a:ext>
              </a:extLst>
            </p:cNvPr>
            <p:cNvSpPr txBox="1"/>
            <p:nvPr/>
          </p:nvSpPr>
          <p:spPr>
            <a:xfrm>
              <a:off x="2929755" y="2134331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Population of the Inventory by data collection</a:t>
              </a:r>
            </a:p>
          </p:txBody>
        </p:sp>
        <p:sp>
          <p:nvSpPr>
            <p:cNvPr id="26" name="Shape 132">
              <a:extLst>
                <a:ext uri="{FF2B5EF4-FFF2-40B4-BE49-F238E27FC236}">
                  <a16:creationId xmlns:a16="http://schemas.microsoft.com/office/drawing/2014/main" id="{FF034ADC-BF46-4B59-B578-8826EA5DBBD3}"/>
                </a:ext>
              </a:extLst>
            </p:cNvPr>
            <p:cNvSpPr/>
            <p:nvPr/>
          </p:nvSpPr>
          <p:spPr>
            <a:xfrm>
              <a:off x="5855221" y="2134331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Shape 133">
              <a:extLst>
                <a:ext uri="{FF2B5EF4-FFF2-40B4-BE49-F238E27FC236}">
                  <a16:creationId xmlns:a16="http://schemas.microsoft.com/office/drawing/2014/main" id="{C023C409-DE76-4A30-9933-8113539C7E75}"/>
                </a:ext>
              </a:extLst>
            </p:cNvPr>
            <p:cNvSpPr txBox="1"/>
            <p:nvPr/>
          </p:nvSpPr>
          <p:spPr>
            <a:xfrm>
              <a:off x="5855221" y="2134331"/>
              <a:ext cx="2925463" cy="47536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20 third parties (national representatives of EFG network)</a:t>
              </a:r>
            </a:p>
          </p:txBody>
        </p:sp>
        <p:sp>
          <p:nvSpPr>
            <p:cNvPr id="28" name="Shape 134">
              <a:extLst>
                <a:ext uri="{FF2B5EF4-FFF2-40B4-BE49-F238E27FC236}">
                  <a16:creationId xmlns:a16="http://schemas.microsoft.com/office/drawing/2014/main" id="{2E17FF2B-B325-4793-AAAD-4CFAA5A36482}"/>
                </a:ext>
              </a:extLst>
            </p:cNvPr>
            <p:cNvSpPr/>
            <p:nvPr/>
          </p:nvSpPr>
          <p:spPr>
            <a:xfrm rot="10800000">
              <a:off x="0" y="1957"/>
              <a:ext cx="8784976" cy="158984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9EB2D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Shape 135">
              <a:extLst>
                <a:ext uri="{FF2B5EF4-FFF2-40B4-BE49-F238E27FC236}">
                  <a16:creationId xmlns:a16="http://schemas.microsoft.com/office/drawing/2014/main" id="{95A41D2F-6615-45D5-9965-1D4B0D3150CB}"/>
                </a:ext>
              </a:extLst>
            </p:cNvPr>
            <p:cNvSpPr txBox="1"/>
            <p:nvPr/>
          </p:nvSpPr>
          <p:spPr>
            <a:xfrm>
              <a:off x="0" y="1956"/>
              <a:ext cx="8784976" cy="558035"/>
            </a:xfrm>
            <a:prstGeom prst="rect">
              <a:avLst/>
            </a:prstGeom>
            <a:solidFill>
              <a:srgbClr val="766341"/>
            </a:solidFill>
            <a:ln>
              <a:noFill/>
            </a:ln>
          </p:spPr>
          <p:txBody>
            <a:bodyPr lIns="67563" tIns="67563" rIns="67563" bIns="6756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hu-HU" sz="700" dirty="0">
                  <a:solidFill>
                    <a:schemeClr val="lt1"/>
                  </a:solidFill>
                  <a:latin typeface="Totfalusi Antiqua" panose="02000504080000020003" pitchFamily="2" charset="-18"/>
                  <a:sym typeface="Arial"/>
                </a:rPr>
                <a:t>Osztályozás –</a:t>
              </a:r>
              <a:r>
                <a:rPr lang="hu-HU" sz="700" dirty="0">
                  <a:solidFill>
                    <a:schemeClr val="lt1"/>
                  </a:solidFill>
                  <a:latin typeface="Totfalusi Antiqua" panose="02000504080000020003" pitchFamily="2" charset="-18"/>
                  <a:ea typeface="Calibri"/>
                  <a:cs typeface="Calibri"/>
                  <a:sym typeface="Calibri"/>
                </a:rPr>
                <a:t> </a:t>
              </a:r>
              <a:r>
                <a:rPr lang="hu-HU" sz="700" dirty="0">
                  <a:solidFill>
                    <a:schemeClr val="lt1"/>
                  </a:solidFill>
                  <a:latin typeface="Totfalusi Antiqua" panose="02000504080000020003" pitchFamily="2" charset="-18"/>
                  <a:sym typeface="Arial"/>
                </a:rPr>
                <a:t>A hidrogeológiai kutatás osztályozásának rendszere – HRC-SYS</a:t>
              </a:r>
            </a:p>
          </p:txBody>
        </p:sp>
        <p:sp>
          <p:nvSpPr>
            <p:cNvPr id="30" name="Shape 136">
              <a:extLst>
                <a:ext uri="{FF2B5EF4-FFF2-40B4-BE49-F238E27FC236}">
                  <a16:creationId xmlns:a16="http://schemas.microsoft.com/office/drawing/2014/main" id="{41C1CB86-1C78-4819-A6E5-D2F974ECC7D1}"/>
                </a:ext>
              </a:extLst>
            </p:cNvPr>
            <p:cNvSpPr/>
            <p:nvPr/>
          </p:nvSpPr>
          <p:spPr>
            <a:xfrm>
              <a:off x="0" y="524202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Shape 137">
              <a:extLst>
                <a:ext uri="{FF2B5EF4-FFF2-40B4-BE49-F238E27FC236}">
                  <a16:creationId xmlns:a16="http://schemas.microsoft.com/office/drawing/2014/main" id="{064D55BE-80F8-4B56-8F0F-4D6386F174D9}"/>
                </a:ext>
              </a:extLst>
            </p:cNvPr>
            <p:cNvSpPr txBox="1"/>
            <p:nvPr/>
          </p:nvSpPr>
          <p:spPr>
            <a:xfrm>
              <a:off x="0" y="508589"/>
              <a:ext cx="2925463" cy="507759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42663" tIns="7613" rIns="42663" bIns="761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Create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a uniform EU-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harmonised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categorisation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approach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/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terminology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for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reporting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groundwater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research</a:t>
              </a:r>
              <a:endParaRPr lang="hu-HU" sz="700" dirty="0">
                <a:solidFill>
                  <a:srgbClr val="4C3F27"/>
                </a:solidFill>
                <a:latin typeface="Totfalusi Antiqua" panose="02000504080000020003" pitchFamily="2" charset="-18"/>
                <a:sym typeface="Arial"/>
              </a:endParaRPr>
            </a:p>
          </p:txBody>
        </p:sp>
        <p:sp>
          <p:nvSpPr>
            <p:cNvPr id="32" name="Shape 138">
              <a:extLst>
                <a:ext uri="{FF2B5EF4-FFF2-40B4-BE49-F238E27FC236}">
                  <a16:creationId xmlns:a16="http://schemas.microsoft.com/office/drawing/2014/main" id="{0FFA501D-73AC-49B5-9272-0F5EC27CC843}"/>
                </a:ext>
              </a:extLst>
            </p:cNvPr>
            <p:cNvSpPr/>
            <p:nvPr/>
          </p:nvSpPr>
          <p:spPr>
            <a:xfrm>
              <a:off x="2952340" y="524202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Shape 139">
              <a:extLst>
                <a:ext uri="{FF2B5EF4-FFF2-40B4-BE49-F238E27FC236}">
                  <a16:creationId xmlns:a16="http://schemas.microsoft.com/office/drawing/2014/main" id="{EDB01A7A-C7D5-49FF-923B-12A26DFDAB79}"/>
                </a:ext>
              </a:extLst>
            </p:cNvPr>
            <p:cNvSpPr/>
            <p:nvPr/>
          </p:nvSpPr>
          <p:spPr>
            <a:xfrm>
              <a:off x="5859510" y="524202"/>
              <a:ext cx="2925463" cy="475362"/>
            </a:xfrm>
            <a:prstGeom prst="rect">
              <a:avLst/>
            </a:prstGeom>
            <a:solidFill>
              <a:srgbClr val="CFD7E7">
                <a:alpha val="89411"/>
              </a:srgbClr>
            </a:solidFill>
            <a:ln w="25400" cap="flat" cmpd="sng">
              <a:solidFill>
                <a:srgbClr val="CFD7E7">
                  <a:alpha val="89411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45713" rIns="45713" bIns="45713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700">
                <a:solidFill>
                  <a:schemeClr val="dk1"/>
                </a:solidFill>
                <a:latin typeface="Totfalusi Antiqua" panose="02000504080000020003" pitchFamily="2" charset="-18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133DC161-4C7D-4721-8373-05F037F4573B}"/>
                </a:ext>
              </a:extLst>
            </p:cNvPr>
            <p:cNvSpPr txBox="1"/>
            <p:nvPr/>
          </p:nvSpPr>
          <p:spPr>
            <a:xfrm>
              <a:off x="5850928" y="516158"/>
              <a:ext cx="2927919" cy="483405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35550" tIns="6350" rIns="35550" bIns="63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4C3F27"/>
                </a:buClr>
                <a:buSzPct val="25000"/>
              </a:pP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Joint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Panel of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Experts</a:t>
              </a:r>
              <a:endParaRPr lang="hu-HU" sz="700" dirty="0">
                <a:solidFill>
                  <a:srgbClr val="4C3F27"/>
                </a:solidFill>
                <a:latin typeface="Totfalusi Antiqua" panose="02000504080000020003" pitchFamily="2" charset="-18"/>
                <a:sym typeface="Arial"/>
              </a:endParaRP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A044CA53-FBB9-4DBC-A922-72F33958E833}"/>
                </a:ext>
              </a:extLst>
            </p:cNvPr>
            <p:cNvSpPr txBox="1"/>
            <p:nvPr/>
          </p:nvSpPr>
          <p:spPr>
            <a:xfrm>
              <a:off x="2925464" y="529260"/>
              <a:ext cx="3102216" cy="500192"/>
            </a:xfrm>
            <a:prstGeom prst="rect">
              <a:avLst/>
            </a:prstGeom>
            <a:solidFill>
              <a:srgbClr val="C6B289"/>
            </a:solidFill>
            <a:ln>
              <a:noFill/>
            </a:ln>
          </p:spPr>
          <p:txBody>
            <a:bodyPr lIns="42663" tIns="7613" rIns="42663" bIns="761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</a:pPr>
              <a:endParaRPr sz="700" dirty="0">
                <a:solidFill>
                  <a:schemeClr val="dk1"/>
                </a:solidFill>
                <a:latin typeface="Totfalusi Antiqua" panose="02000504080000020003" pitchFamily="2" charset="-18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10"/>
                </a:spcBef>
                <a:buClr>
                  <a:srgbClr val="4C3F27"/>
                </a:buClr>
                <a:buSzPct val="25000"/>
              </a:pP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Carry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out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EU-wide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assessment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of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existing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practical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and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scientific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  <a:r>
                <a:rPr lang="hu-HU" sz="700" dirty="0" err="1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knowledge</a:t>
              </a:r>
              <a:r>
                <a:rPr lang="hu-HU" sz="700" dirty="0">
                  <a:solidFill>
                    <a:srgbClr val="4C3F27"/>
                  </a:solidFill>
                  <a:latin typeface="Totfalusi Antiqua" panose="02000504080000020003" pitchFamily="2" charset="-18"/>
                  <a:sym typeface="Arial"/>
                </a:rPr>
                <a:t> </a:t>
              </a:r>
            </a:p>
            <a:p>
              <a:pPr algn="ctr">
                <a:lnSpc>
                  <a:spcPct val="90000"/>
                </a:lnSpc>
                <a:spcBef>
                  <a:spcPts val="210"/>
                </a:spcBef>
                <a:buClr>
                  <a:schemeClr val="dk1"/>
                </a:buClr>
              </a:pPr>
              <a:endParaRPr sz="700" dirty="0">
                <a:solidFill>
                  <a:schemeClr val="dk1"/>
                </a:solidFill>
                <a:latin typeface="Totfalusi Antiqua" panose="02000504080000020003" pitchFamily="2" charset="-18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158"/>
                </a:spcBef>
                <a:buClr>
                  <a:schemeClr val="dk1"/>
                </a:buClr>
              </a:pPr>
              <a:endParaRPr sz="700" dirty="0">
                <a:solidFill>
                  <a:schemeClr val="dk1"/>
                </a:solidFill>
                <a:latin typeface="Totfalusi Antiqua" panose="02000504080000020003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Shape 9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1"/>
          <a:stretch/>
        </p:blipFill>
        <p:spPr>
          <a:xfrm>
            <a:off x="3669957" y="48788"/>
            <a:ext cx="2382117" cy="86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582" y="48788"/>
            <a:ext cx="2440048" cy="76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9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705" y="42749"/>
            <a:ext cx="2264893" cy="762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Shape 327">
            <a:extLst>
              <a:ext uri="{FF2B5EF4-FFF2-40B4-BE49-F238E27FC236}">
                <a16:creationId xmlns:a16="http://schemas.microsoft.com/office/drawing/2014/main" id="{48503C72-9675-4F6E-8867-056DFA71A937}"/>
              </a:ext>
            </a:extLst>
          </p:cNvPr>
          <p:cNvGrpSpPr/>
          <p:nvPr/>
        </p:nvGrpSpPr>
        <p:grpSpPr>
          <a:xfrm>
            <a:off x="177180" y="1740751"/>
            <a:ext cx="5469858" cy="3289327"/>
            <a:chOff x="813864" y="6980802"/>
            <a:chExt cx="8318467" cy="5056735"/>
          </a:xfrm>
        </p:grpSpPr>
        <p:pic>
          <p:nvPicPr>
            <p:cNvPr id="40" name="Shape 328">
              <a:extLst>
                <a:ext uri="{FF2B5EF4-FFF2-40B4-BE49-F238E27FC236}">
                  <a16:creationId xmlns:a16="http://schemas.microsoft.com/office/drawing/2014/main" id="{3B6AAEF0-3571-49AF-8633-8557E443E78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8569" r="4561" b="16399"/>
            <a:stretch/>
          </p:blipFill>
          <p:spPr>
            <a:xfrm>
              <a:off x="813864" y="6980802"/>
              <a:ext cx="8318467" cy="5056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Shape 329">
              <a:extLst>
                <a:ext uri="{FF2B5EF4-FFF2-40B4-BE49-F238E27FC236}">
                  <a16:creationId xmlns:a16="http://schemas.microsoft.com/office/drawing/2014/main" id="{CF06F11A-B2FC-4FDE-9C90-36DF8EA1E6E4}"/>
                </a:ext>
              </a:extLst>
            </p:cNvPr>
            <p:cNvSpPr txBox="1"/>
            <p:nvPr/>
          </p:nvSpPr>
          <p:spPr>
            <a:xfrm>
              <a:off x="6975234" y="7173416"/>
              <a:ext cx="21365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2007-2016</a:t>
              </a:r>
              <a:endParaRPr dirty="0"/>
            </a:p>
          </p:txBody>
        </p:sp>
      </p:grpSp>
      <p:pic>
        <p:nvPicPr>
          <p:cNvPr id="42" name="Shape 8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88"/>
            <a:ext cx="1902314" cy="57061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90"/>
          <p:cNvSpPr txBox="1"/>
          <p:nvPr/>
        </p:nvSpPr>
        <p:spPr>
          <a:xfrm>
            <a:off x="2007264" y="71396"/>
            <a:ext cx="2059718" cy="62332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SzPct val="25000"/>
            </a:pPr>
            <a:r>
              <a:rPr lang="hu-HU" dirty="0">
                <a:solidFill>
                  <a:srgbClr val="03918C"/>
                </a:solidFill>
                <a:latin typeface="Calibri"/>
                <a:ea typeface="Calibri"/>
                <a:cs typeface="Calibri"/>
                <a:sym typeface="Calibri"/>
              </a:rPr>
              <a:t>Európai szintű válaszadás</a:t>
            </a:r>
          </a:p>
          <a:p>
            <a:pPr>
              <a:buSzPct val="25000"/>
            </a:pPr>
            <a:r>
              <a:rPr lang="hu-HU" dirty="0">
                <a:solidFill>
                  <a:srgbClr val="03918C"/>
                </a:solidFill>
                <a:latin typeface="Calibri"/>
                <a:ea typeface="Calibri"/>
                <a:cs typeface="Calibri"/>
                <a:sym typeface="Calibri"/>
              </a:rPr>
              <a:t>a felszín alatti vizekkel kapcsolatos kutatási igények megfogalmazására</a:t>
            </a:r>
          </a:p>
        </p:txBody>
      </p:sp>
      <p:sp>
        <p:nvSpPr>
          <p:cNvPr id="44" name="Shape 85"/>
          <p:cNvSpPr txBox="1">
            <a:spLocks/>
          </p:cNvSpPr>
          <p:nvPr/>
        </p:nvSpPr>
        <p:spPr>
          <a:xfrm>
            <a:off x="25274" y="737180"/>
            <a:ext cx="3412728" cy="689033"/>
          </a:xfrm>
          <a:prstGeom prst="rect">
            <a:avLst/>
          </a:prstGeom>
          <a:noFill/>
          <a:ln>
            <a:noFill/>
          </a:ln>
        </p:spPr>
        <p:txBody>
          <a:bodyPr lIns="91413" tIns="45700" rIns="9141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8B5C"/>
              </a:buClr>
              <a:buFont typeface="Arial"/>
              <a:buNone/>
              <a:defRPr sz="6600" b="1" i="0" u="none" strike="noStrike" cap="none">
                <a:solidFill>
                  <a:srgbClr val="A58B5C"/>
                </a:solidFill>
                <a:latin typeface="Totfalusi Antiqua" panose="02000504080000020003" pitchFamily="2" charset="-18"/>
                <a:ea typeface="Totfalusi Antiqua" panose="02000504080000020003" pitchFamily="2" charset="-18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hu-HU" sz="1800" dirty="0" err="1">
                <a:latin typeface="Arial"/>
                <a:ea typeface="Arial"/>
              </a:rPr>
              <a:t>www.kindraproject.eu</a:t>
            </a:r>
            <a:endParaRPr lang="hu-HU" sz="1800" dirty="0">
              <a:latin typeface="Arial"/>
              <a:ea typeface="Arial"/>
            </a:endParaRPr>
          </a:p>
        </p:txBody>
      </p:sp>
      <p:sp>
        <p:nvSpPr>
          <p:cNvPr id="46" name="Shape 76">
            <a:extLst>
              <a:ext uri="{FF2B5EF4-FFF2-40B4-BE49-F238E27FC236}">
                <a16:creationId xmlns:a16="http://schemas.microsoft.com/office/drawing/2014/main" id="{A757CC44-931D-4C02-AC90-A1321A74D4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056" y="1199183"/>
            <a:ext cx="11849100" cy="538977"/>
          </a:xfrm>
          <a:prstGeom prst="rect">
            <a:avLst/>
          </a:prstGeom>
          <a:noFill/>
          <a:ln>
            <a:noFill/>
          </a:ln>
        </p:spPr>
        <p:txBody>
          <a:bodyPr vert="horz" lIns="91413" tIns="45700" rIns="91413" bIns="45700" rtlCol="0" anchor="ctr" anchorCtr="0">
            <a:noAutofit/>
          </a:bodyPr>
          <a:lstStyle/>
          <a:p>
            <a:pPr>
              <a:buSzPct val="25000"/>
            </a:pPr>
            <a:r>
              <a:rPr lang="hu-HU" sz="1600" dirty="0">
                <a:solidFill>
                  <a:schemeClr val="tx1"/>
                </a:solidFill>
                <a:latin typeface="+mn-lt"/>
                <a:ea typeface="Arial"/>
              </a:rPr>
              <a:t>Felszín alatti vízkészletek – </a:t>
            </a:r>
            <a:br>
              <a:rPr lang="hu-HU" sz="1600" dirty="0">
                <a:solidFill>
                  <a:schemeClr val="tx1"/>
                </a:solidFill>
                <a:latin typeface="+mn-lt"/>
                <a:ea typeface="Arial"/>
              </a:rPr>
            </a:br>
            <a:r>
              <a:rPr lang="hu-HU" sz="1600" dirty="0">
                <a:solidFill>
                  <a:schemeClr val="tx1"/>
                </a:solidFill>
                <a:latin typeface="+mn-lt"/>
                <a:ea typeface="Arial"/>
              </a:rPr>
              <a:t>láthatatlan erőforrás természeti erőforrás</a:t>
            </a:r>
          </a:p>
        </p:txBody>
      </p:sp>
    </p:spTree>
    <p:extLst>
      <p:ext uri="{BB962C8B-B14F-4D97-AF65-F5344CB8AC3E}">
        <p14:creationId xmlns:p14="http://schemas.microsoft.com/office/powerpoint/2010/main" val="64507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154929"/>
            <a:ext cx="8064499" cy="856853"/>
          </a:xfrm>
        </p:spPr>
        <p:txBody>
          <a:bodyPr/>
          <a:lstStyle/>
          <a:p>
            <a:r>
              <a:rPr lang="hu-HU" sz="2000" dirty="0"/>
              <a:t>INNOVÍZ - Innovatív megoldások a felszín alatti vízkészletek fenntartható hasznosítása érdekében. </a:t>
            </a:r>
            <a:br>
              <a:rPr lang="hu-HU" sz="2000" dirty="0"/>
            </a:br>
            <a:r>
              <a:rPr lang="hu-HU" sz="1400" dirty="0" err="1"/>
              <a:t>Ginop</a:t>
            </a:r>
            <a:r>
              <a:rPr lang="hu-HU" sz="1400" dirty="0"/>
              <a:t> 2.3.2</a:t>
            </a:r>
            <a:endParaRPr lang="hu-HU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740808"/>
              </p:ext>
            </p:extLst>
          </p:nvPr>
        </p:nvGraphicFramePr>
        <p:xfrm>
          <a:off x="284978" y="1160067"/>
          <a:ext cx="8574817" cy="384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B4EA313F-5E46-4E1E-B4F8-30367D3B6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63" y="3742669"/>
            <a:ext cx="1191932" cy="14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8338" y="117986"/>
            <a:ext cx="8064499" cy="856853"/>
          </a:xfrm>
        </p:spPr>
        <p:txBody>
          <a:bodyPr/>
          <a:lstStyle/>
          <a:p>
            <a:r>
              <a:rPr lang="hu-HU" sz="1600" dirty="0"/>
              <a:t>A felszín alatti vizek természetes </a:t>
            </a:r>
            <a:r>
              <a:rPr lang="hu-HU" sz="1600" dirty="0" err="1"/>
              <a:t>utánpótlódásának</a:t>
            </a:r>
            <a:r>
              <a:rPr lang="hu-HU" sz="1600" dirty="0"/>
              <a:t> innovatív meghatározása környezeti izotópok segítségével – </a:t>
            </a:r>
            <a:r>
              <a:rPr lang="hu-HU" sz="1600" u="sng" dirty="0"/>
              <a:t>kulcskérdés a fenntarthatóság szempontjából</a:t>
            </a:r>
            <a:br>
              <a:rPr lang="hu-HU" sz="1600" u="sng" dirty="0"/>
            </a:br>
            <a:r>
              <a:rPr lang="hu-HU" sz="1400" dirty="0"/>
              <a:t>- a módszertan kidolgozása a KÚTFŐ TÁMOP pályázatban -</a:t>
            </a:r>
            <a:br>
              <a:rPr lang="hu-HU" sz="1400" dirty="0"/>
            </a:br>
            <a:br>
              <a:rPr lang="hu-HU" sz="1400" dirty="0"/>
            </a:br>
            <a:endParaRPr lang="hu-HU" sz="1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  <p:pic>
        <p:nvPicPr>
          <p:cNvPr id="5" name="Shape 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825" y="1078188"/>
            <a:ext cx="3461763" cy="20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00"/>
          <p:cNvSpPr txBox="1"/>
          <p:nvPr/>
        </p:nvSpPr>
        <p:spPr>
          <a:xfrm>
            <a:off x="3876209" y="1237764"/>
            <a:ext cx="1577321" cy="1219844"/>
          </a:xfrm>
          <a:prstGeom prst="rect">
            <a:avLst/>
          </a:prstGeom>
          <a:solidFill>
            <a:srgbClr val="A6945C"/>
          </a:solidFill>
          <a:ln>
            <a:noFill/>
          </a:ln>
        </p:spPr>
        <p:txBody>
          <a:bodyPr lIns="87900" tIns="43950" rIns="87900" bIns="43950" anchor="ctr" anchorCtr="0">
            <a:noAutofit/>
          </a:bodyPr>
          <a:lstStyle/>
          <a:p>
            <a:pPr algn="ctr">
              <a:buSzPct val="25000"/>
            </a:pPr>
            <a:r>
              <a:rPr lang="hu-HU" sz="1800" b="1" u="sng" dirty="0">
                <a:solidFill>
                  <a:schemeClr val="lt1"/>
                </a:solidFill>
                <a:latin typeface="Totfalusi Antiqua" panose="02000504080000020003" pitchFamily="2" charset="-18"/>
                <a:sym typeface="Arial"/>
              </a:rPr>
              <a:t>Környezeti izotópok</a:t>
            </a:r>
          </a:p>
          <a:p>
            <a:pPr algn="ctr">
              <a:buSzPct val="25000"/>
            </a:pPr>
            <a:r>
              <a:rPr lang="hu-HU" sz="1800" b="1" u="sng" dirty="0">
                <a:solidFill>
                  <a:schemeClr val="lt1"/>
                </a:solidFill>
                <a:latin typeface="Totfalusi Antiqua" panose="02000504080000020003" pitchFamily="2" charset="-18"/>
                <a:sym typeface="Arial"/>
              </a:rPr>
              <a:t>széles körű</a:t>
            </a:r>
          </a:p>
          <a:p>
            <a:pPr algn="ctr">
              <a:buSzPct val="25000"/>
            </a:pPr>
            <a:r>
              <a:rPr lang="hu-HU" sz="1800" b="1" u="sng" dirty="0">
                <a:solidFill>
                  <a:schemeClr val="lt1"/>
                </a:solidFill>
                <a:latin typeface="Totfalusi Antiqua" panose="02000504080000020003" pitchFamily="2" charset="-18"/>
                <a:sym typeface="Arial"/>
              </a:rPr>
              <a:t>alkalmazása</a:t>
            </a:r>
          </a:p>
        </p:txBody>
      </p:sp>
      <p:pic>
        <p:nvPicPr>
          <p:cNvPr id="7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3358" y="1008889"/>
            <a:ext cx="3127055" cy="184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0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37" y="3166470"/>
            <a:ext cx="3011327" cy="162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0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642" y="2457608"/>
            <a:ext cx="2202716" cy="249454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Shape 20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445" y="2883110"/>
            <a:ext cx="2972882" cy="1801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101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3954" y="213384"/>
            <a:ext cx="8064499" cy="856853"/>
          </a:xfrm>
        </p:spPr>
        <p:txBody>
          <a:bodyPr/>
          <a:lstStyle/>
          <a:p>
            <a:r>
              <a:rPr lang="hu-HU" sz="1800" dirty="0"/>
              <a:t>Beszivárgás mérések természetes izotópok</a:t>
            </a:r>
            <a:br>
              <a:rPr lang="hu-HU" sz="1800" dirty="0"/>
            </a:br>
            <a:r>
              <a:rPr lang="hu-HU" sz="1800" dirty="0"/>
              <a:t>alkalmazásával </a:t>
            </a:r>
            <a:r>
              <a:rPr lang="hu-HU" sz="1800" dirty="0" err="1"/>
              <a:t>telítetlen</a:t>
            </a:r>
            <a:r>
              <a:rPr lang="hu-HU" sz="1800" dirty="0"/>
              <a:t> és telített közegben</a:t>
            </a:r>
            <a:br>
              <a:rPr lang="hu-HU" sz="1800" dirty="0"/>
            </a:br>
            <a:endParaRPr lang="hu-HU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pic>
        <p:nvPicPr>
          <p:cNvPr id="8" name="Kép 7" descr="SAM_2017.JPG">
            <a:extLst>
              <a:ext uri="{FF2B5EF4-FFF2-40B4-BE49-F238E27FC236}">
                <a16:creationId xmlns:a16="http://schemas.microsoft.com/office/drawing/2014/main" id="{B13BDA08-23AD-409E-BDD3-2036E2770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60" y="3253854"/>
            <a:ext cx="2394950" cy="17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5904071" y="859571"/>
            <a:ext cx="3239929" cy="2417366"/>
            <a:chOff x="2307272" y="1312227"/>
            <a:chExt cx="4319905" cy="3223155"/>
          </a:xfrm>
        </p:grpSpPr>
        <p:pic>
          <p:nvPicPr>
            <p:cNvPr id="10" name="Kép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272" y="1312227"/>
              <a:ext cx="4319905" cy="2728595"/>
            </a:xfrm>
            <a:prstGeom prst="rect">
              <a:avLst/>
            </a:prstGeom>
            <a:noFill/>
          </p:spPr>
        </p:pic>
        <p:sp>
          <p:nvSpPr>
            <p:cNvPr id="11" name="Téglalap 10"/>
            <p:cNvSpPr/>
            <p:nvPr/>
          </p:nvSpPr>
          <p:spPr>
            <a:xfrm>
              <a:off x="3071811" y="4042939"/>
              <a:ext cx="263842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u-HU" sz="9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A bécsi csapadék </a:t>
              </a:r>
              <a:r>
                <a:rPr lang="hu-HU" sz="900" b="1" baseline="30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3</a:t>
              </a:r>
              <a:r>
                <a:rPr lang="hu-HU" sz="9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H-koncentrációja</a:t>
              </a:r>
            </a:p>
            <a:p>
              <a:pPr algn="ctr"/>
              <a:r>
                <a:rPr lang="hu-HU" sz="9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(forrás: http://www-naweb.iaea.org)</a:t>
              </a:r>
              <a:endParaRPr lang="en-US" sz="900" dirty="0"/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100089" y="3508111"/>
            <a:ext cx="2694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dirty="0"/>
              <a:t>Magyarországi regionális </a:t>
            </a:r>
            <a:r>
              <a:rPr lang="hu-HU" sz="1200" dirty="0" err="1"/>
              <a:t>utánpótlódási</a:t>
            </a:r>
            <a:r>
              <a:rPr lang="hu-HU" sz="1200" dirty="0"/>
              <a:t> területek</a:t>
            </a:r>
          </a:p>
          <a:p>
            <a:pPr marL="214313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1200" dirty="0"/>
              <a:t>Duna-Tisza köze</a:t>
            </a:r>
          </a:p>
          <a:p>
            <a:pPr marL="214313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1200" dirty="0"/>
              <a:t>Nyírség</a:t>
            </a:r>
            <a:endParaRPr lang="en-US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904072" y="67338"/>
            <a:ext cx="323992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13" dirty="0"/>
              <a:t>A </a:t>
            </a:r>
            <a:r>
              <a:rPr lang="hu-HU" sz="1013" baseline="30000" dirty="0"/>
              <a:t>3</a:t>
            </a:r>
            <a:r>
              <a:rPr lang="hu-HU" sz="1013" dirty="0"/>
              <a:t>H-os nyomjelzés, mint környezeti izotóp alkalmazása a vízföldtani kutatásokban</a:t>
            </a:r>
            <a:endParaRPr lang="en-US" sz="1013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2728913" y="1635390"/>
            <a:ext cx="3597647" cy="3411879"/>
            <a:chOff x="7102581" y="278342"/>
            <a:chExt cx="4319905" cy="4122955"/>
          </a:xfrm>
        </p:grpSpPr>
        <p:pic>
          <p:nvPicPr>
            <p:cNvPr id="15" name="Kép 1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581" y="278342"/>
              <a:ext cx="4319905" cy="3676650"/>
            </a:xfrm>
            <a:prstGeom prst="rect">
              <a:avLst/>
            </a:prstGeom>
          </p:spPr>
        </p:pic>
        <p:sp>
          <p:nvSpPr>
            <p:cNvPr id="16" name="Téglalap 15"/>
            <p:cNvSpPr/>
            <p:nvPr/>
          </p:nvSpPr>
          <p:spPr>
            <a:xfrm>
              <a:off x="7969824" y="3954992"/>
              <a:ext cx="2585419" cy="446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9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A 2010-2018 közötti időszakban vizsgált</a:t>
              </a:r>
            </a:p>
            <a:p>
              <a:pPr algn="ctr"/>
              <a:r>
                <a:rPr lang="hu-HU" sz="9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kútcsoportok elhelyezkedése</a:t>
              </a:r>
              <a:endParaRPr lang="en-US" sz="900" b="1" dirty="0"/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3BF41CE-5588-4C71-8597-246434E1E9AD}"/>
              </a:ext>
            </a:extLst>
          </p:cNvPr>
          <p:cNvGrpSpPr/>
          <p:nvPr/>
        </p:nvGrpSpPr>
        <p:grpSpPr>
          <a:xfrm>
            <a:off x="150354" y="871319"/>
            <a:ext cx="3239929" cy="2681190"/>
            <a:chOff x="3936047" y="1809115"/>
            <a:chExt cx="4319905" cy="3574920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7A6EB4C9-3BC4-4768-9100-0245A81BE2C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047" y="1809115"/>
              <a:ext cx="4319905" cy="3239770"/>
            </a:xfrm>
            <a:prstGeom prst="rect">
              <a:avLst/>
            </a:prstGeom>
          </p:spPr>
        </p:pic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F829E468-0AFA-453C-8956-0AB1B9ED1DD6}"/>
                </a:ext>
              </a:extLst>
            </p:cNvPr>
            <p:cNvSpPr/>
            <p:nvPr/>
          </p:nvSpPr>
          <p:spPr>
            <a:xfrm>
              <a:off x="4030050" y="5076259"/>
              <a:ext cx="413190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9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Speciális szondakút-csoport kialakításának folyamatábrája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4322452"/>
      </p:ext>
    </p:extLst>
  </p:cSld>
  <p:clrMapOvr>
    <a:masterClrMapping/>
  </p:clrMapOvr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83</TotalTime>
  <Words>1300</Words>
  <Application>Microsoft Office PowerPoint</Application>
  <PresentationFormat>Diavetítés a képernyőre (16:9 oldalarány)</PresentationFormat>
  <Paragraphs>344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Constantia</vt:lpstr>
      <vt:lpstr>Courier New</vt:lpstr>
      <vt:lpstr>Franklin Gothic Book</vt:lpstr>
      <vt:lpstr>Ideal Sans Book</vt:lpstr>
      <vt:lpstr>Lato</vt:lpstr>
      <vt:lpstr>Montserrat-Regular</vt:lpstr>
      <vt:lpstr>Times New Roman</vt:lpstr>
      <vt:lpstr>Totfalusi Antiqua</vt:lpstr>
      <vt:lpstr>Wingdings</vt:lpstr>
      <vt:lpstr>MTÜ - előadás PowerPoint sablon 2017 - színhelyes</vt:lpstr>
      <vt:lpstr>INNOVÍZ –  Innovatív megoldások a felszín alatti vízkészleteink hasznosításában</vt:lpstr>
      <vt:lpstr>Felszín alatti vizek a vízellátásban </vt:lpstr>
      <vt:lpstr>Felszín alatti vizek – ásvány-, gyógy- és hévíz hasznosítás – nemzetközi elismertség </vt:lpstr>
      <vt:lpstr>PowerPoint-bemutató</vt:lpstr>
      <vt:lpstr>Projekt-finanszírozású hidrogeológiai kutatások sorozata a Miskolci Egyetemen Hallgatók bevonása a megvalósításba – TDK, diplomaterv, tudományos közlemények,  PhD értekezések</vt:lpstr>
      <vt:lpstr>Felszín alatti vízkészletek –  láthatatlan erőforrás természeti erőforrás</vt:lpstr>
      <vt:lpstr>INNOVÍZ - Innovatív megoldások a felszín alatti vízkészletek fenntartható hasznosítása érdekében.  Ginop 2.3.2</vt:lpstr>
      <vt:lpstr>A felszín alatti vizek természetes utánpótlódásának innovatív meghatározása környezeti izotópok segítségével – kulcskérdés a fenntarthatóság szempontjából - a módszertan kidolgozása a KÚTFŐ TÁMOP pályázatban -  </vt:lpstr>
      <vt:lpstr>Beszivárgás mérések természetes izotópok alkalmazásával telítetlen és telített közegben </vt:lpstr>
      <vt:lpstr>Szélsőséges időjárási viszonyok hatása a hidrológiai ciklusra –  Napi csapadékösszegek vizsgálata 110 éves adatsorok alapján</vt:lpstr>
      <vt:lpstr>Csapadék és talajvíz idősorok spektruma –  a szélsőséges időjárási hatások megjelenése a felszín alatti vizek vonatkozásában is </vt:lpstr>
      <vt:lpstr>Talaj vízforgalmat gátló tényezők, belvíz és aszály kockázatok - talajtani okok feltárása és a jelenlegi állapotok becslése</vt:lpstr>
      <vt:lpstr>Országos talajdegradációs adatbázis Tömörödés – alacsonyabb természetes utánpótlódás, alacsony öntözési hatásfok</vt:lpstr>
      <vt:lpstr>Terepi felmérés módszertana –Térképezett területek</vt:lpstr>
      <vt:lpstr>Porozitás mérés bolygatatlan mintavétellel, terepi beszivárgás vizsgálat </vt:lpstr>
      <vt:lpstr>Innovatív vízvizsgálati módszerek</vt:lpstr>
      <vt:lpstr>Társadalmi alapú, önkéntes talajnedvesség-monitoring hálózat fejlesztése</vt:lpstr>
      <vt:lpstr>PowerPoint-bemutató</vt:lpstr>
      <vt:lpstr>Ivóvízhálózatok szivárgás detektálása műholdas felmérés alapján</vt:lpstr>
      <vt:lpstr>Magyarországi pilot projekt</vt:lpstr>
      <vt:lpstr>A megoldás áttekintése</vt:lpstr>
      <vt:lpstr>A vizsgálat eredményeinek átadása</vt:lpstr>
      <vt:lpstr>Terepi munka – hibahely keresés</vt:lpstr>
      <vt:lpstr>A hibahely feltárás hatékonysága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MISKOLCI EGYETEM</cp:lastModifiedBy>
  <cp:revision>22</cp:revision>
  <dcterms:created xsi:type="dcterms:W3CDTF">2017-09-14T13:52:50Z</dcterms:created>
  <dcterms:modified xsi:type="dcterms:W3CDTF">2018-11-11T13:58:38Z</dcterms:modified>
</cp:coreProperties>
</file>